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Lst>
  <p:sldSz cy="5143500" cx="9144000"/>
  <p:notesSz cx="6858000" cy="9144000"/>
  <p:embeddedFontLst>
    <p:embeddedFont>
      <p:font typeface="Raleway"/>
      <p:regular r:id="rId153"/>
      <p:bold r:id="rId154"/>
      <p:italic r:id="rId155"/>
      <p:boldItalic r:id="rId156"/>
    </p:embeddedFont>
    <p:embeddedFont>
      <p:font typeface="Lato"/>
      <p:regular r:id="rId157"/>
      <p:bold r:id="rId158"/>
      <p:italic r:id="rId159"/>
      <p:boldItalic r:id="rId1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160" Type="http://schemas.openxmlformats.org/officeDocument/2006/relationships/font" Target="fonts/Lato-boldItalic.fntdata"/><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font" Target="fonts/Lato-italic.fntdata"/><Relationship Id="rId59" Type="http://schemas.openxmlformats.org/officeDocument/2006/relationships/slide" Target="slides/slide53.xml"/><Relationship Id="rId154" Type="http://schemas.openxmlformats.org/officeDocument/2006/relationships/font" Target="fonts/Raleway-bold.fntdata"/><Relationship Id="rId58" Type="http://schemas.openxmlformats.org/officeDocument/2006/relationships/slide" Target="slides/slide52.xml"/><Relationship Id="rId153" Type="http://schemas.openxmlformats.org/officeDocument/2006/relationships/font" Target="fonts/Raleway-regular.fntdata"/><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font" Target="fonts/Lato-bold.fntdata"/><Relationship Id="rId157" Type="http://schemas.openxmlformats.org/officeDocument/2006/relationships/font" Target="fonts/Lato-regular.fntdata"/><Relationship Id="rId156" Type="http://schemas.openxmlformats.org/officeDocument/2006/relationships/font" Target="fonts/Raleway-boldItalic.fntdata"/><Relationship Id="rId155" Type="http://schemas.openxmlformats.org/officeDocument/2006/relationships/font" Target="fonts/Ralew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255083f01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255083f01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255083f010_1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255083f010_1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255083f010_1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255083f010_1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255083f010_1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255083f010_1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255083f010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255083f010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255083f010_1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255083f010_1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255083f010_1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255083f010_1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255083f010_1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255083f010_1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255083f010_1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255083f010_1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255083f010_1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255083f010_1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255083f010_1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255083f010_1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255083f010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255083f010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255083f010_1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2255083f010_1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255083f010_1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255083f010_1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255083f010_1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2255083f010_1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255083f010_1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255083f010_1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255083f010_1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2255083f010_1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255083f010_1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2255083f010_1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255083f010_1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255083f010_1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255083f010_1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2255083f010_1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255083f010_1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255083f010_1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255083f010_1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255083f010_1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255083f010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255083f010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255083f010_1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255083f010_1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255083f010_1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255083f010_1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255083f010_1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2255083f010_1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255083f010_1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2255083f010_1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2255083f010_1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2255083f010_1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255083f010_1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255083f010_1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255083f010_1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255083f010_1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2255083f010_1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2255083f010_1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255083f010_1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2255083f010_1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2255083f010_1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2255083f010_1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255083f010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255083f010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255083f010_1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255083f010_1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255083f010_1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255083f010_1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255083f010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2255083f010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255083f010_1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255083f010_1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255083f010_1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2255083f010_1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2255083f010_1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2255083f010_1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2255083f010_1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2255083f010_1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255083f010_1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2255083f010_1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2255083f010_1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2255083f010_1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2255083f010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2255083f010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255083f010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255083f010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255083f010_1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255083f010_1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2255083f010_1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2255083f010_1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255083f010_1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255083f010_1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2255083f010_1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2255083f010_1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2255083f010_1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2255083f010_1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2255083f01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2255083f01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255083f01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2255083f01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255083f010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255083f010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255083f010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255083f010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255083f010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255083f010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255083f010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255083f010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255083f010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255083f010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255083f010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255083f010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255083f010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255083f010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255083f010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255083f010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255083f010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255083f010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255083f010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255083f010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255083f010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255083f010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255083f010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255083f010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255083f010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255083f010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255083f010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255083f010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255083f010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255083f010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255083f010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255083f010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255083f010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255083f010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255083f010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255083f010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255083f010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255083f010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255083f010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255083f010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255083f010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255083f010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255083f010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255083f010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255083f010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255083f010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255083f010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255083f010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255083f010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255083f010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255083f010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255083f010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255083f010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255083f010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255083f010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255083f010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255083f010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255083f010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255083f010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255083f010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255083f010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255083f010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255083f010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255083f010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255083f010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255083f010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255083f010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255083f010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255083f010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255083f010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255083f010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255083f010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255083f010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255083f010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255083f010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255083f010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255083f01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255083f01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255083f010_1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255083f010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255083f010_1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255083f010_1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255083f010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255083f010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255083f010_1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255083f010_1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255083f010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255083f010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255083f010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255083f010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255083f010_1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255083f010_1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255083f010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255083f010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255083f010_1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255083f010_1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255083f010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255083f010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255083f010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255083f010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255083f010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255083f010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255083f010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255083f010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255083f010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255083f010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255083f010_1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255083f010_1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255083f010_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255083f010_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255083f010_1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255083f010_1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255083f010_1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255083f010_1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255083f010_1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255083f010_1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255083f010_1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255083f010_1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255083f010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255083f010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255083f01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255083f01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255083f010_1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255083f010_1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255083f010_1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255083f010_1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255083f010_1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255083f010_1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255083f010_1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255083f010_1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255083f010_1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255083f010_1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255083f010_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255083f010_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255083f010_1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255083f010_1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255083f010_1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255083f010_1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255083f010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255083f010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255083f010_1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255083f010_1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255083f01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255083f01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255083f010_1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255083f010_1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255083f010_1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255083f010_1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255083f010_1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255083f010_1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255083f010_1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255083f010_1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255083f010_1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255083f010_1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255083f010_1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255083f010_1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255083f010_1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255083f010_1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255083f010_1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255083f010_1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255083f010_1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255083f010_1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255083f010_1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255083f010_1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255083f01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255083f01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255083f010_1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255083f010_1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255083f010_1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255083f010_1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255083f010_1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255083f010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255083f010_1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255083f010_1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255083f010_1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255083f010_1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255083f010_1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2255083f010_1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255083f010_1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255083f010_1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255083f010_1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255083f010_1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255083f010_1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2255083f010_1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255083f010_1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2255083f010_1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27.png"/><Relationship Id="rId4" Type="http://schemas.openxmlformats.org/officeDocument/2006/relationships/image" Target="../media/image4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hyperlink" Target="https://draw.io/" TargetMode="External"/><Relationship Id="rId4" Type="http://schemas.openxmlformats.org/officeDocument/2006/relationships/hyperlink" Target="https://plantuml.com/"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hyperlink" Target="https://gist.github.com/khannedy/d3f2e143a545017bc4919672fbd2e3d9" TargetMode="External"/><Relationship Id="rId4" Type="http://schemas.openxmlformats.org/officeDocument/2006/relationships/hyperlink" Target="http://www.plantuml.com/plantuml/uml/SyfFKj2rKt3CoKnELR1Io4ZDoSa70000" TargetMode="External"/><Relationship Id="rId5" Type="http://schemas.openxmlformats.org/officeDocument/2006/relationships/image" Target="../media/image4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hyperlink" Target="https://en.wikipedia.org/wiki/Edgar_F._Codd"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4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hyperlink" Target="https://docs.google.com/spreadsheets/d/1epqlWZiTkCmAWJRy_h2K35PjO9f60vVR6uDbKSRjK9k/edit?usp=sharing"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hyperlink" Target="https://docs.google.com/spreadsheets/d/1epqlWZiTkCmAWJRy_h2K35PjO9f60vVR6uDbKSRjK9k/edit#gid=1077699423"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hyperlink" Target="https://docs.google.com/spreadsheets/d/1epqlWZiTkCmAWJRy_h2K35PjO9f60vVR6uDbKSRjK9k/edit#gid=1077699423"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hyperlink" Target="https://docs.google.com/spreadsheets/d/1epqlWZiTkCmAWJRy_h2K35PjO9f60vVR6uDbKSRjK9k/edit#gid=175579626"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1.xml"/><Relationship Id="rId3" Type="http://schemas.openxmlformats.org/officeDocument/2006/relationships/hyperlink" Target="https://www.plantuml.com/plantuml/uml/SyfFKj2rKt3CoKnELR1Io4ZDoSa70000" TargetMode="External"/><Relationship Id="rId4" Type="http://schemas.openxmlformats.org/officeDocument/2006/relationships/hyperlink" Target="https://gist.github.com/khannedy/6634184f27fd05fc5a8825ade5dd25fc" TargetMode="External"/><Relationship Id="rId5" Type="http://schemas.openxmlformats.org/officeDocument/2006/relationships/image" Target="../media/image3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hyperlink" Target="https://docs.google.com/spreadsheets/d/1epqlWZiTkCmAWJRy_h2K35PjO9f60vVR6uDbKSRjK9k/edit#gid=773462852"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hyperlink" Target="https://docs.google.com/spreadsheets/d/1epqlWZiTkCmAWJRy_h2K35PjO9f60vVR6uDbKSRjK9k/edit#gid=1008033348"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hyperlink" Target="https://docs.google.com/spreadsheets/d/1epqlWZiTkCmAWJRy_h2K35PjO9f60vVR6uDbKSRjK9k/edit#gid=868482734"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hyperlink" Target="https://docs.google.com/spreadsheets/d/1epqlWZiTkCmAWJRy_h2K35PjO9f60vVR6uDbKSRjK9k/edit#gid=406958892"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hyperlink" Target="https://docs.google.com/spreadsheets/d/1epqlWZiTkCmAWJRy_h2K35PjO9f60vVR6uDbKSRjK9k/edit#gid=1726629969"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3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hyperlink" Target="https://www.mysql.com/" TargetMode="External"/><Relationship Id="rId4" Type="http://schemas.openxmlformats.org/officeDocument/2006/relationships/hyperlink" Target="https://www.postgresql.org/" TargetMode="External"/><Relationship Id="rId5" Type="http://schemas.openxmlformats.org/officeDocument/2006/relationships/hyperlink" Target="https://www.oracle.com/database/" TargetMode="External"/><Relationship Id="rId6" Type="http://schemas.openxmlformats.org/officeDocument/2006/relationships/hyperlink" Target="https://www.microsoft.com/en-us/sql-server"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www.linkedin.com/company/programmer-zaman-now/" TargetMode="External"/><Relationship Id="rId9" Type="http://schemas.openxmlformats.org/officeDocument/2006/relationships/hyperlink" Target="https://tiktok.com/@programmerzamannow" TargetMode="External"/><Relationship Id="rId5" Type="http://schemas.openxmlformats.org/officeDocument/2006/relationships/hyperlink" Target="https://facebook.com/ProgrammerZamanNow" TargetMode="External"/><Relationship Id="rId6" Type="http://schemas.openxmlformats.org/officeDocument/2006/relationships/hyperlink" Target="https://www.instagram.com/programmerzamannow" TargetMode="External"/><Relationship Id="rId7" Type="http://schemas.openxmlformats.org/officeDocument/2006/relationships/hyperlink" Target="https://www.youtube.com/c/ProgrammerZamanNow" TargetMode="External"/><Relationship Id="rId8"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6.png"/><Relationship Id="rId4" Type="http://schemas.openxmlformats.org/officeDocument/2006/relationships/image" Target="../media/image2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2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3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4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2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2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3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Belajar Basis Data</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Operasi Basis Data</a:t>
            </a:r>
            <a:endParaRPr/>
          </a:p>
        </p:txBody>
      </p:sp>
      <p:sp>
        <p:nvSpPr>
          <p:cNvPr id="218" name="Google Shape;218;p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disk, basis data bisa dibuat atau juga dihapus atau juga diubah. Dan biasanya kita akan buat basis data dalam file berbeda tergantung jenis datanya, misal file pegawai, pelanggan, penjualan dan lain-lain</a:t>
            </a:r>
            <a:endParaRPr/>
          </a:p>
          <a:p>
            <a:pPr indent="-311150" lvl="0" marL="457200" rtl="0" algn="l">
              <a:spcBef>
                <a:spcPts val="0"/>
              </a:spcBef>
              <a:spcAft>
                <a:spcPts val="0"/>
              </a:spcAft>
              <a:buSzPts val="1300"/>
              <a:buChar char="●"/>
            </a:pPr>
            <a:r>
              <a:rPr lang="id"/>
              <a:t>Dalam basis data, operasi basis data dikenal dengan operasi CRUD (Create, Read, Update dan Delete)</a:t>
            </a:r>
            <a:endParaRPr/>
          </a:p>
          <a:p>
            <a:pPr indent="-311150" lvl="0" marL="457200" rtl="0" algn="l">
              <a:spcBef>
                <a:spcPts val="0"/>
              </a:spcBef>
              <a:spcAft>
                <a:spcPts val="0"/>
              </a:spcAft>
              <a:buSzPts val="1300"/>
              <a:buChar char="●"/>
            </a:pPr>
            <a:r>
              <a:rPr lang="id"/>
              <a:t>Create, untuk membuat data baru</a:t>
            </a:r>
            <a:endParaRPr/>
          </a:p>
          <a:p>
            <a:pPr indent="-311150" lvl="0" marL="457200" rtl="0" algn="l">
              <a:spcBef>
                <a:spcPts val="0"/>
              </a:spcBef>
              <a:spcAft>
                <a:spcPts val="0"/>
              </a:spcAft>
              <a:buSzPts val="1300"/>
              <a:buChar char="●"/>
            </a:pPr>
            <a:r>
              <a:rPr lang="id"/>
              <a:t>Read, untuk membaca / mencari data</a:t>
            </a:r>
            <a:endParaRPr/>
          </a:p>
          <a:p>
            <a:pPr indent="-311150" lvl="0" marL="457200" rtl="0" algn="l">
              <a:spcBef>
                <a:spcPts val="0"/>
              </a:spcBef>
              <a:spcAft>
                <a:spcPts val="0"/>
              </a:spcAft>
              <a:buSzPts val="1300"/>
              <a:buChar char="●"/>
            </a:pPr>
            <a:r>
              <a:rPr lang="id"/>
              <a:t>Update, untuk mengubah data yang sudah ada</a:t>
            </a:r>
            <a:endParaRPr/>
          </a:p>
          <a:p>
            <a:pPr indent="-311150" lvl="0" marL="457200" rtl="0" algn="l">
              <a:spcBef>
                <a:spcPts val="0"/>
              </a:spcBef>
              <a:spcAft>
                <a:spcPts val="0"/>
              </a:spcAft>
              <a:buSzPts val="1300"/>
              <a:buChar char="●"/>
            </a:pPr>
            <a:r>
              <a:rPr lang="id"/>
              <a:t>Delete, untuk menghapus data</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Relationship</a:t>
            </a:r>
            <a:endParaRPr/>
          </a:p>
        </p:txBody>
      </p:sp>
      <p:pic>
        <p:nvPicPr>
          <p:cNvPr id="749" name="Google Shape;749;p124"/>
          <p:cNvPicPr preferRelativeResize="0"/>
          <p:nvPr/>
        </p:nvPicPr>
        <p:blipFill>
          <a:blip r:embed="rId3">
            <a:alphaModFix/>
          </a:blip>
          <a:stretch>
            <a:fillRect/>
          </a:stretch>
        </p:blipFill>
        <p:spPr>
          <a:xfrm>
            <a:off x="152400" y="2006250"/>
            <a:ext cx="2385650" cy="2281925"/>
          </a:xfrm>
          <a:prstGeom prst="rect">
            <a:avLst/>
          </a:prstGeom>
          <a:noFill/>
          <a:ln>
            <a:noFill/>
          </a:ln>
        </p:spPr>
      </p:pic>
      <p:pic>
        <p:nvPicPr>
          <p:cNvPr id="750" name="Google Shape;750;p124"/>
          <p:cNvPicPr preferRelativeResize="0"/>
          <p:nvPr/>
        </p:nvPicPr>
        <p:blipFill>
          <a:blip r:embed="rId4">
            <a:alphaModFix/>
          </a:blip>
          <a:stretch>
            <a:fillRect/>
          </a:stretch>
        </p:blipFill>
        <p:spPr>
          <a:xfrm>
            <a:off x="2538050" y="2127875"/>
            <a:ext cx="6461200" cy="17621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Web untuk Membuat ERD</a:t>
            </a:r>
            <a:endParaRPr/>
          </a:p>
        </p:txBody>
      </p:sp>
      <p:sp>
        <p:nvSpPr>
          <p:cNvPr id="756" name="Google Shape;756;p1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u="sng">
                <a:solidFill>
                  <a:schemeClr val="hlink"/>
                </a:solidFill>
                <a:hlinkClick r:id="rId3"/>
              </a:rPr>
              <a:t>https://draw.io/</a:t>
            </a:r>
            <a:r>
              <a:rPr lang="id"/>
              <a:t> , bisa digunakan untuk membuat diagram secara manual menggunakan visual</a:t>
            </a:r>
            <a:endParaRPr/>
          </a:p>
          <a:p>
            <a:pPr indent="-311150" lvl="0" marL="457200" rtl="0" algn="l">
              <a:spcBef>
                <a:spcPts val="0"/>
              </a:spcBef>
              <a:spcAft>
                <a:spcPts val="0"/>
              </a:spcAft>
              <a:buSzPts val="1300"/>
              <a:buChar char="●"/>
            </a:pPr>
            <a:r>
              <a:rPr lang="id" u="sng">
                <a:solidFill>
                  <a:schemeClr val="hlink"/>
                </a:solidFill>
                <a:hlinkClick r:id="rId4"/>
              </a:rPr>
              <a:t>https://plantuml.com/</a:t>
            </a:r>
            <a:r>
              <a:rPr lang="id"/>
              <a:t> , bisa digunakan untuk membuat diagram secara otomatis menggunakan kode teks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Contoh ERD dari PlantUML</a:t>
            </a:r>
            <a:endParaRPr/>
          </a:p>
        </p:txBody>
      </p:sp>
      <p:sp>
        <p:nvSpPr>
          <p:cNvPr id="762" name="Google Shape;762;p126"/>
          <p:cNvSpPr txBox="1"/>
          <p:nvPr/>
        </p:nvSpPr>
        <p:spPr>
          <a:xfrm>
            <a:off x="0" y="0"/>
            <a:ext cx="91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u="sng">
                <a:solidFill>
                  <a:schemeClr val="hlink"/>
                </a:solidFill>
                <a:hlinkClick r:id="rId3"/>
              </a:rPr>
              <a:t>https://gist.github.com/khannedy/d3f2e143a545017bc4919672fbd2e3d9</a:t>
            </a:r>
            <a:r>
              <a:rPr lang="id"/>
              <a:t> </a:t>
            </a:r>
            <a:endParaRPr/>
          </a:p>
        </p:txBody>
      </p:sp>
      <p:sp>
        <p:nvSpPr>
          <p:cNvPr id="763" name="Google Shape;763;p126"/>
          <p:cNvSpPr txBox="1"/>
          <p:nvPr/>
        </p:nvSpPr>
        <p:spPr>
          <a:xfrm>
            <a:off x="0" y="400200"/>
            <a:ext cx="91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u="sng">
                <a:solidFill>
                  <a:schemeClr val="hlink"/>
                </a:solidFill>
                <a:hlinkClick r:id="rId4"/>
              </a:rPr>
              <a:t>http://www.plantuml.com/plantuml/uml/SyfFKj2rKt3CoKnELR1Io4ZDoSa70000</a:t>
            </a:r>
            <a:r>
              <a:rPr lang="id"/>
              <a:t> </a:t>
            </a:r>
            <a:endParaRPr/>
          </a:p>
        </p:txBody>
      </p:sp>
      <p:pic>
        <p:nvPicPr>
          <p:cNvPr id="764" name="Google Shape;764;p126"/>
          <p:cNvPicPr preferRelativeResize="0"/>
          <p:nvPr/>
        </p:nvPicPr>
        <p:blipFill>
          <a:blip r:embed="rId5">
            <a:alphaModFix/>
          </a:blip>
          <a:stretch>
            <a:fillRect/>
          </a:stretch>
        </p:blipFill>
        <p:spPr>
          <a:xfrm>
            <a:off x="152400" y="2006250"/>
            <a:ext cx="5539299" cy="2984849"/>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2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Normalisasi Data</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Normalisasi Data</a:t>
            </a:r>
            <a:endParaRPr/>
          </a:p>
        </p:txBody>
      </p:sp>
      <p:sp>
        <p:nvSpPr>
          <p:cNvPr id="775" name="Google Shape;775;p1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Normalisasi data adalah proses atau tahapan dalam membuat basis data, yang bertujuan untuk menghilangkan data redundancy / ganda dan data yang tidak konsisten</a:t>
            </a:r>
            <a:endParaRPr/>
          </a:p>
          <a:p>
            <a:pPr indent="-311150" lvl="0" marL="457200" rtl="0" algn="l">
              <a:spcBef>
                <a:spcPts val="0"/>
              </a:spcBef>
              <a:spcAft>
                <a:spcPts val="0"/>
              </a:spcAft>
              <a:buSzPts val="1300"/>
              <a:buChar char="●"/>
            </a:pPr>
            <a:r>
              <a:rPr lang="id"/>
              <a:t>Aturan dalam normalisasi data adalah membagi tabel besar menjadi tabel yang lebih kecil, dan menghubungkan menggunakan relasi.</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Bentuk Normal Basis Data</a:t>
            </a:r>
            <a:endParaRPr/>
          </a:p>
        </p:txBody>
      </p:sp>
      <p:sp>
        <p:nvSpPr>
          <p:cNvPr id="781" name="Google Shape;781;p1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Pencetus relational model, Edgar Codd mengajukan teori normalisasi data dengan mengenalkan praktek bentuk normal ke-1, lalu dilanjut dengan ke-2 dan bentuk normal ke-3</a:t>
            </a:r>
            <a:endParaRPr/>
          </a:p>
          <a:p>
            <a:pPr indent="-311150" lvl="0" marL="457200" rtl="0" algn="l">
              <a:spcBef>
                <a:spcPts val="0"/>
              </a:spcBef>
              <a:spcAft>
                <a:spcPts val="0"/>
              </a:spcAft>
              <a:buSzPts val="1300"/>
              <a:buChar char="●"/>
            </a:pPr>
            <a:r>
              <a:rPr lang="id" u="sng">
                <a:solidFill>
                  <a:schemeClr val="accent5"/>
                </a:solidFill>
                <a:hlinkClick r:id="rId3">
                  <a:extLst>
                    <a:ext uri="{A12FA001-AC4F-418D-AE19-62706E023703}">
                      <ahyp:hlinkClr val="tx"/>
                    </a:ext>
                  </a:extLst>
                </a:hlinkClick>
              </a:rPr>
              <a:t>https://en.wikipedia.org/wiki/Edgar_F._Codd</a:t>
            </a:r>
            <a:r>
              <a:rPr lang="id"/>
              <a:t> </a:t>
            </a:r>
            <a:endParaRPr/>
          </a:p>
          <a:p>
            <a:pPr indent="-311150" lvl="0" marL="457200" rtl="0" algn="l">
              <a:spcBef>
                <a:spcPts val="0"/>
              </a:spcBef>
              <a:spcAft>
                <a:spcPts val="0"/>
              </a:spcAft>
              <a:buSzPts val="1300"/>
              <a:buChar char="●"/>
            </a:pPr>
            <a:r>
              <a:rPr lang="id"/>
              <a:t>Sampai saat ini, bentuk normal basis data bisa sampai bentuk normal ke 6, namun kebanyakan pada prakteknya, bentuk normal basis data hanya sampai bentuk normal ke 3</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Kasus</a:t>
            </a:r>
            <a:endParaRPr/>
          </a:p>
        </p:txBody>
      </p:sp>
      <p:sp>
        <p:nvSpPr>
          <p:cNvPr id="787" name="Google Shape;787;p1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Normalisasi data biasanya mengacu pada hasil akhir dari sebuah ruang lingkup, berbeda dengan yang awal kita lakukan sebelumnya</a:t>
            </a:r>
            <a:endParaRPr/>
          </a:p>
          <a:p>
            <a:pPr indent="-311150" lvl="0" marL="457200" rtl="0" algn="l">
              <a:spcBef>
                <a:spcPts val="0"/>
              </a:spcBef>
              <a:spcAft>
                <a:spcPts val="0"/>
              </a:spcAft>
              <a:buSzPts val="1300"/>
              <a:buChar char="●"/>
            </a:pPr>
            <a:r>
              <a:rPr lang="id"/>
              <a:t>Normalisasi data biasanya datang dari kebutuhan akhir yang sudah selesai, lalu kita perlu membuat model data dari kebutuhan akhir tersebut</a:t>
            </a:r>
            <a:endParaRPr/>
          </a:p>
          <a:p>
            <a:pPr indent="-311150" lvl="0" marL="457200" rtl="0" algn="l">
              <a:spcBef>
                <a:spcPts val="0"/>
              </a:spcBef>
              <a:spcAft>
                <a:spcPts val="0"/>
              </a:spcAft>
              <a:buSzPts val="1300"/>
              <a:buChar char="●"/>
            </a:pPr>
            <a:r>
              <a:rPr lang="id"/>
              <a:t>Misal, kita akan coba buat sebuah model data, dari kebutuhan laporan Order dari sebuah toko online</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pic>
        <p:nvPicPr>
          <p:cNvPr id="792" name="Google Shape;792;p131"/>
          <p:cNvPicPr preferRelativeResize="0"/>
          <p:nvPr/>
        </p:nvPicPr>
        <p:blipFill>
          <a:blip r:embed="rId3">
            <a:alphaModFix/>
          </a:blip>
          <a:stretch>
            <a:fillRect/>
          </a:stretch>
        </p:blipFill>
        <p:spPr>
          <a:xfrm>
            <a:off x="2438625" y="152400"/>
            <a:ext cx="4266760" cy="4838698"/>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Bentuk Tabel (Tidak Normal)</a:t>
            </a:r>
            <a:endParaRPr/>
          </a:p>
        </p:txBody>
      </p:sp>
      <p:sp>
        <p:nvSpPr>
          <p:cNvPr id="798" name="Google Shape;798;p1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u="sng">
                <a:solidFill>
                  <a:schemeClr val="hlink"/>
                </a:solidFill>
                <a:hlinkClick r:id="rId3"/>
              </a:rPr>
              <a:t>https://docs.google.com/spreadsheets/d/1epqlWZiTkCmAWJRy_h2K35PjO9f60vVR6uDbKSRjK9k/edit?usp=sharing</a:t>
            </a:r>
            <a:r>
              <a:rPr lang="id"/>
              <a:t>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3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Jenis Atribut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Speed, kecepatan dalam mengambil / mencari data</a:t>
            </a:r>
            <a:endParaRPr/>
          </a:p>
          <a:p>
            <a:pPr indent="-311150" lvl="0" marL="457200" rtl="0" algn="l">
              <a:spcBef>
                <a:spcPts val="0"/>
              </a:spcBef>
              <a:spcAft>
                <a:spcPts val="0"/>
              </a:spcAft>
              <a:buSzPts val="1300"/>
              <a:buChar char="●"/>
            </a:pPr>
            <a:r>
              <a:rPr lang="id"/>
              <a:t>Space, efisiensi dalam ruang penyimpanan</a:t>
            </a:r>
            <a:endParaRPr/>
          </a:p>
          <a:p>
            <a:pPr indent="-311150" lvl="0" marL="457200" rtl="0" algn="l">
              <a:spcBef>
                <a:spcPts val="0"/>
              </a:spcBef>
              <a:spcAft>
                <a:spcPts val="0"/>
              </a:spcAft>
              <a:buSzPts val="1300"/>
              <a:buChar char="●"/>
            </a:pPr>
            <a:r>
              <a:rPr lang="id"/>
              <a:t>Accuracy, data yang akurat </a:t>
            </a:r>
            <a:endParaRPr/>
          </a:p>
          <a:p>
            <a:pPr indent="-311150" lvl="0" marL="457200" rtl="0" algn="l">
              <a:spcBef>
                <a:spcPts val="0"/>
              </a:spcBef>
              <a:spcAft>
                <a:spcPts val="0"/>
              </a:spcAft>
              <a:buSzPts val="1300"/>
              <a:buChar char="●"/>
            </a:pPr>
            <a:r>
              <a:rPr lang="id"/>
              <a:t>Availability, ketersediaan data</a:t>
            </a:r>
            <a:endParaRPr/>
          </a:p>
          <a:p>
            <a:pPr indent="-311150" lvl="0" marL="457200" rtl="0" algn="l">
              <a:spcBef>
                <a:spcPts val="0"/>
              </a:spcBef>
              <a:spcAft>
                <a:spcPts val="0"/>
              </a:spcAft>
              <a:buSzPts val="1300"/>
              <a:buChar char="●"/>
            </a:pPr>
            <a:r>
              <a:rPr lang="id"/>
              <a:t>Completeness, kelengkapan data</a:t>
            </a:r>
            <a:endParaRPr/>
          </a:p>
          <a:p>
            <a:pPr indent="-311150" lvl="0" marL="457200" rtl="0" algn="l">
              <a:spcBef>
                <a:spcPts val="0"/>
              </a:spcBef>
              <a:spcAft>
                <a:spcPts val="0"/>
              </a:spcAft>
              <a:buSzPts val="1300"/>
              <a:buChar char="●"/>
            </a:pPr>
            <a:r>
              <a:rPr lang="id"/>
              <a:t>Security, keamanan data</a:t>
            </a:r>
            <a:endParaRPr/>
          </a:p>
          <a:p>
            <a:pPr indent="-311150" lvl="0" marL="457200" rtl="0" algn="l">
              <a:spcBef>
                <a:spcPts val="0"/>
              </a:spcBef>
              <a:spcAft>
                <a:spcPts val="0"/>
              </a:spcAft>
              <a:buSzPts val="1300"/>
              <a:buChar char="●"/>
            </a:pPr>
            <a:r>
              <a:rPr lang="id"/>
              <a:t>Shareability, kemudahan berbagi data</a:t>
            </a:r>
            <a:endParaRPr/>
          </a:p>
        </p:txBody>
      </p:sp>
      <p:sp>
        <p:nvSpPr>
          <p:cNvPr id="224" name="Google Shape;224;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Tujuan Basis Data</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Jenis Attribute</a:t>
            </a:r>
            <a:endParaRPr/>
          </a:p>
        </p:txBody>
      </p:sp>
      <p:sp>
        <p:nvSpPr>
          <p:cNvPr id="809" name="Google Shape;809;p1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 kita mulai bahas tentang normalisasi data, ada yang perlu diketahui tentang jenis attribute, seperti </a:t>
            </a:r>
            <a:endParaRPr/>
          </a:p>
          <a:p>
            <a:pPr indent="-311150" lvl="0" marL="457200" rtl="0" algn="l">
              <a:spcBef>
                <a:spcPts val="0"/>
              </a:spcBef>
              <a:spcAft>
                <a:spcPts val="0"/>
              </a:spcAft>
              <a:buSzPts val="1300"/>
              <a:buChar char="●"/>
            </a:pPr>
            <a:r>
              <a:rPr lang="id"/>
              <a:t>Attribute Key</a:t>
            </a:r>
            <a:endParaRPr/>
          </a:p>
          <a:p>
            <a:pPr indent="-311150" lvl="0" marL="457200" rtl="0" algn="l">
              <a:spcBef>
                <a:spcPts val="0"/>
              </a:spcBef>
              <a:spcAft>
                <a:spcPts val="0"/>
              </a:spcAft>
              <a:buSzPts val="1300"/>
              <a:buChar char="●"/>
            </a:pPr>
            <a:r>
              <a:rPr lang="id"/>
              <a:t>Simple Attribute dan Composite Attribute</a:t>
            </a:r>
            <a:endParaRPr/>
          </a:p>
          <a:p>
            <a:pPr indent="-311150" lvl="0" marL="457200" rtl="0" algn="l">
              <a:spcBef>
                <a:spcPts val="0"/>
              </a:spcBef>
              <a:spcAft>
                <a:spcPts val="0"/>
              </a:spcAft>
              <a:buSzPts val="1300"/>
              <a:buChar char="●"/>
            </a:pPr>
            <a:r>
              <a:rPr lang="id"/>
              <a:t>Single-Value Attribute dan Multi-Value Attribute</a:t>
            </a:r>
            <a:endParaRPr/>
          </a:p>
          <a:p>
            <a:pPr indent="-311150" lvl="0" marL="457200" rtl="0" algn="l">
              <a:spcBef>
                <a:spcPts val="0"/>
              </a:spcBef>
              <a:spcAft>
                <a:spcPts val="0"/>
              </a:spcAft>
              <a:buSzPts val="1300"/>
              <a:buChar char="●"/>
            </a:pPr>
            <a:r>
              <a:rPr lang="id"/>
              <a:t>Mandatory Attribute</a:t>
            </a:r>
            <a:endParaRPr/>
          </a:p>
          <a:p>
            <a:pPr indent="-311150" lvl="0" marL="457200" rtl="0" algn="l">
              <a:spcBef>
                <a:spcPts val="0"/>
              </a:spcBef>
              <a:spcAft>
                <a:spcPts val="0"/>
              </a:spcAft>
              <a:buSzPts val="1300"/>
              <a:buChar char="●"/>
            </a:pPr>
            <a:r>
              <a:rPr lang="id"/>
              <a:t>Derived Attribute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Attribute Key</a:t>
            </a:r>
            <a:endParaRPr/>
          </a:p>
        </p:txBody>
      </p:sp>
      <p:sp>
        <p:nvSpPr>
          <p:cNvPr id="815" name="Google Shape;815;p1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Key adalah nilai yang bisa digunakan sebagai identitas baris pada tabel yang sifatnya unik</a:t>
            </a:r>
            <a:endParaRPr/>
          </a:p>
          <a:p>
            <a:pPr indent="-311150" lvl="0" marL="457200" rtl="0" algn="l">
              <a:spcBef>
                <a:spcPts val="0"/>
              </a:spcBef>
              <a:spcAft>
                <a:spcPts val="0"/>
              </a:spcAft>
              <a:buSzPts val="1300"/>
              <a:buChar char="●"/>
            </a:pPr>
            <a:r>
              <a:rPr lang="id"/>
              <a:t>Biasanya Attribute Key dibilang juga dengan nama Primary Key</a:t>
            </a:r>
            <a:endParaRPr/>
          </a:p>
          <a:p>
            <a:pPr indent="-311150" lvl="0" marL="457200" rtl="0" algn="l">
              <a:spcBef>
                <a:spcPts val="0"/>
              </a:spcBef>
              <a:spcAft>
                <a:spcPts val="0"/>
              </a:spcAft>
              <a:buSzPts val="1300"/>
              <a:buChar char="●"/>
            </a:pPr>
            <a:r>
              <a:rPr lang="id"/>
              <a:t>Attribute Key milik entitas lain yang disimpan sebagai atribut di entitas lain, disebut Foreign Key</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Simple Attribute dan Composite Attribute</a:t>
            </a:r>
            <a:endParaRPr/>
          </a:p>
        </p:txBody>
      </p:sp>
      <p:sp>
        <p:nvSpPr>
          <p:cNvPr id="821" name="Google Shape;821;p1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Simple attribute adalah atribut yang tidak bisa diuraikan lagi, sedangkan composite attribute adalah atribut yang masih bisa diuraikan</a:t>
            </a:r>
            <a:endParaRPr/>
          </a:p>
          <a:p>
            <a:pPr indent="-311150" lvl="0" marL="457200" rtl="0" algn="l">
              <a:spcBef>
                <a:spcPts val="0"/>
              </a:spcBef>
              <a:spcAft>
                <a:spcPts val="0"/>
              </a:spcAft>
              <a:buSzPts val="1300"/>
              <a:buChar char="●"/>
            </a:pPr>
            <a:r>
              <a:rPr lang="id"/>
              <a:t>Pada kasus tabel kita, semua kolom sudah simple attribute, karena tidak bisa diuraikan lagi</a:t>
            </a:r>
            <a:endParaRPr/>
          </a:p>
          <a:p>
            <a:pPr indent="-311150" lvl="0" marL="457200" rtl="0" algn="l">
              <a:spcBef>
                <a:spcPts val="0"/>
              </a:spcBef>
              <a:spcAft>
                <a:spcPts val="0"/>
              </a:spcAft>
              <a:buSzPts val="1300"/>
              <a:buChar char="●"/>
            </a:pPr>
            <a:r>
              <a:rPr lang="id"/>
              <a:t>Seandainya misal kita ada kolom alamat yang berisikan kombinasi dari jalan kota provinsi negara dan kodepos, maka bisa dibilang kolom alamat tersebut adalah composite attribute</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Single-Value dan Multi-Value Attribute</a:t>
            </a:r>
            <a:endParaRPr/>
          </a:p>
        </p:txBody>
      </p:sp>
      <p:sp>
        <p:nvSpPr>
          <p:cNvPr id="827" name="Google Shape;827;p1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Single-value attribute adalah atribut yang memiliki satu nilai, sedangkan multi-value attribute adalah atribut yang memiliki nilai lebih dari satu</a:t>
            </a:r>
            <a:endParaRPr/>
          </a:p>
          <a:p>
            <a:pPr indent="-311150" lvl="0" marL="457200" rtl="0" algn="l">
              <a:spcBef>
                <a:spcPts val="0"/>
              </a:spcBef>
              <a:spcAft>
                <a:spcPts val="0"/>
              </a:spcAft>
              <a:buSzPts val="1300"/>
              <a:buChar char="●"/>
            </a:pPr>
            <a:r>
              <a:rPr lang="id"/>
              <a:t>Pada kasus tabel kita, kita sudah membuat semua kolom menjadi single-value attribute</a:t>
            </a:r>
            <a:endParaRPr/>
          </a:p>
          <a:p>
            <a:pPr indent="-311150" lvl="0" marL="457200" rtl="0" algn="l">
              <a:spcBef>
                <a:spcPts val="0"/>
              </a:spcBef>
              <a:spcAft>
                <a:spcPts val="0"/>
              </a:spcAft>
              <a:buSzPts val="1300"/>
              <a:buChar char="●"/>
            </a:pPr>
            <a:r>
              <a:rPr lang="id"/>
              <a:t>Seandainya kita gabungkan semua produk di satu kolom, maka bisa jadi itu adalah multi-value attribute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Mandatory Attribute</a:t>
            </a:r>
            <a:endParaRPr/>
          </a:p>
        </p:txBody>
      </p:sp>
      <p:sp>
        <p:nvSpPr>
          <p:cNvPr id="833" name="Google Shape;833;p1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Mandatory attribute adalah atribut yang wajib diisi atau tidak boleh kosong (NULL)</a:t>
            </a:r>
            <a:endParaRPr/>
          </a:p>
          <a:p>
            <a:pPr indent="-311150" lvl="0" marL="457200" rtl="0" algn="l">
              <a:spcBef>
                <a:spcPts val="0"/>
              </a:spcBef>
              <a:spcAft>
                <a:spcPts val="0"/>
              </a:spcAft>
              <a:buSzPts val="1300"/>
              <a:buChar char="●"/>
            </a:pPr>
            <a:r>
              <a:rPr lang="id"/>
              <a:t>Pada kasus kita, produk 2,3 dan 4 adalah kolom yang tidak mandatory, karena bisa kosong</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Derived</a:t>
            </a:r>
            <a:r>
              <a:rPr lang="id"/>
              <a:t> Attribute</a:t>
            </a:r>
            <a:endParaRPr/>
          </a:p>
        </p:txBody>
      </p:sp>
      <p:sp>
        <p:nvSpPr>
          <p:cNvPr id="839" name="Google Shape;839;p13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Derived attribute (atribut turunan) adalah atribut yang nilainya diperoleh dari hasil pengolahan atribut lain</a:t>
            </a:r>
            <a:endParaRPr/>
          </a:p>
          <a:p>
            <a:pPr indent="-311150" lvl="0" marL="457200" rtl="0" algn="l">
              <a:spcBef>
                <a:spcPts val="0"/>
              </a:spcBef>
              <a:spcAft>
                <a:spcPts val="0"/>
              </a:spcAft>
              <a:buSzPts val="1300"/>
              <a:buChar char="●"/>
            </a:pPr>
            <a:r>
              <a:rPr lang="id"/>
              <a:t>Pada kasus kita, contohnya banyak sekali derived attribute, seperti produk total, total belanja, total berat dan lain-lain</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4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Attribute Key</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Attribute Key</a:t>
            </a:r>
            <a:endParaRPr/>
          </a:p>
        </p:txBody>
      </p:sp>
      <p:sp>
        <p:nvSpPr>
          <p:cNvPr id="850" name="Google Shape;850;p1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Attribute </a:t>
            </a:r>
            <a:r>
              <a:rPr lang="id"/>
              <a:t>Key adalah nilai yang bisa digunakan sebagai identitas baris pada tabel yang sifatnya unik</a:t>
            </a:r>
            <a:endParaRPr/>
          </a:p>
          <a:p>
            <a:pPr indent="-311150" lvl="0" marL="457200" rtl="0" algn="l">
              <a:spcBef>
                <a:spcPts val="0"/>
              </a:spcBef>
              <a:spcAft>
                <a:spcPts val="0"/>
              </a:spcAft>
              <a:buSzPts val="1300"/>
              <a:buChar char="●"/>
            </a:pPr>
            <a:r>
              <a:rPr lang="id"/>
              <a:t>Terdapat 3 jenis attribute key, yaitu :</a:t>
            </a:r>
            <a:endParaRPr/>
          </a:p>
          <a:p>
            <a:pPr indent="-311150" lvl="0" marL="457200" rtl="0" algn="l">
              <a:spcBef>
                <a:spcPts val="0"/>
              </a:spcBef>
              <a:spcAft>
                <a:spcPts val="0"/>
              </a:spcAft>
              <a:buSzPts val="1300"/>
              <a:buChar char="●"/>
            </a:pPr>
            <a:r>
              <a:rPr lang="id"/>
              <a:t>Superkey</a:t>
            </a:r>
            <a:endParaRPr/>
          </a:p>
          <a:p>
            <a:pPr indent="-311150" lvl="0" marL="457200" rtl="0" algn="l">
              <a:spcBef>
                <a:spcPts val="0"/>
              </a:spcBef>
              <a:spcAft>
                <a:spcPts val="0"/>
              </a:spcAft>
              <a:buSzPts val="1300"/>
              <a:buChar char="●"/>
            </a:pPr>
            <a:r>
              <a:rPr lang="id"/>
              <a:t>Candidate key, dan </a:t>
            </a:r>
            <a:endParaRPr/>
          </a:p>
          <a:p>
            <a:pPr indent="-311150" lvl="0" marL="457200" rtl="0" algn="l">
              <a:spcBef>
                <a:spcPts val="0"/>
              </a:spcBef>
              <a:spcAft>
                <a:spcPts val="0"/>
              </a:spcAft>
              <a:buSzPts val="1300"/>
              <a:buChar char="●"/>
            </a:pPr>
            <a:r>
              <a:rPr lang="id"/>
              <a:t>Primary key</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Attribute Key - Superkey</a:t>
            </a:r>
            <a:endParaRPr/>
          </a:p>
        </p:txBody>
      </p:sp>
      <p:sp>
        <p:nvSpPr>
          <p:cNvPr id="856" name="Google Shape;856;p1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Superkey merupakan satu atau atau lebih atribut yang dapat membedakan setiap baris data secara unik</a:t>
            </a:r>
            <a:endParaRPr/>
          </a:p>
          <a:p>
            <a:pPr indent="-311150" lvl="0" marL="457200" rtl="0" algn="l">
              <a:spcBef>
                <a:spcPts val="0"/>
              </a:spcBef>
              <a:spcAft>
                <a:spcPts val="0"/>
              </a:spcAft>
              <a:buSzPts val="1300"/>
              <a:buChar char="●"/>
            </a:pPr>
            <a:r>
              <a:rPr lang="id"/>
              <a:t>Misal pada tabel produk, yang bisa menjadi superkey adalah </a:t>
            </a:r>
            <a:endParaRPr/>
          </a:p>
          <a:p>
            <a:pPr indent="-311150" lvl="0" marL="457200" rtl="0" algn="l">
              <a:spcBef>
                <a:spcPts val="0"/>
              </a:spcBef>
              <a:spcAft>
                <a:spcPts val="0"/>
              </a:spcAft>
              <a:buSzPts val="1300"/>
              <a:buChar char="●"/>
            </a:pPr>
            <a:r>
              <a:rPr lang="id"/>
              <a:t>(kode produk, nama produk, berat produk, harga produk, kode penjual)</a:t>
            </a:r>
            <a:endParaRPr/>
          </a:p>
          <a:p>
            <a:pPr indent="-311150" lvl="0" marL="457200" rtl="0" algn="l">
              <a:spcBef>
                <a:spcPts val="0"/>
              </a:spcBef>
              <a:spcAft>
                <a:spcPts val="0"/>
              </a:spcAft>
              <a:buSzPts val="1300"/>
              <a:buChar char="●"/>
            </a:pPr>
            <a:r>
              <a:rPr lang="id"/>
              <a:t>(nama produk, kode penjual) jika bisa menjamin penjual tidak menjual barang yang sama</a:t>
            </a:r>
            <a:endParaRPr/>
          </a:p>
          <a:p>
            <a:pPr indent="-311150" lvl="0" marL="457200" rtl="0" algn="l">
              <a:spcBef>
                <a:spcPts val="0"/>
              </a:spcBef>
              <a:spcAft>
                <a:spcPts val="0"/>
              </a:spcAft>
              <a:buSzPts val="1300"/>
              <a:buChar char="●"/>
            </a:pPr>
            <a:r>
              <a:rPr lang="id"/>
              <a:t>(kode produk, kode penjual)</a:t>
            </a:r>
            <a:endParaRPr/>
          </a:p>
          <a:p>
            <a:pPr indent="-311150" lvl="0" marL="457200" rtl="0" algn="l">
              <a:spcBef>
                <a:spcPts val="0"/>
              </a:spcBef>
              <a:spcAft>
                <a:spcPts val="0"/>
              </a:spcAft>
              <a:buSzPts val="1300"/>
              <a:buChar char="●"/>
            </a:pPr>
            <a:r>
              <a:rPr lang="id"/>
              <a:t>(kode produk)</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Candidate key</a:t>
            </a:r>
            <a:endParaRPr/>
          </a:p>
        </p:txBody>
      </p:sp>
      <p:sp>
        <p:nvSpPr>
          <p:cNvPr id="862" name="Google Shape;862;p1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Candidate key merupakan kumpulan atribut </a:t>
            </a:r>
            <a:r>
              <a:rPr b="1" lang="id"/>
              <a:t>minimal</a:t>
            </a:r>
            <a:r>
              <a:rPr lang="id"/>
              <a:t> yang dapat membedakan setiap baris data dalam sebuah tabel secara unik. </a:t>
            </a:r>
            <a:endParaRPr/>
          </a:p>
          <a:p>
            <a:pPr indent="-311150" lvl="0" marL="457200" rtl="0" algn="l">
              <a:spcBef>
                <a:spcPts val="0"/>
              </a:spcBef>
              <a:spcAft>
                <a:spcPts val="0"/>
              </a:spcAft>
              <a:buSzPts val="1300"/>
              <a:buChar char="●"/>
            </a:pPr>
            <a:r>
              <a:rPr lang="id"/>
              <a:t>Contoh candidate key pada tabel produk adalah :</a:t>
            </a:r>
            <a:endParaRPr/>
          </a:p>
          <a:p>
            <a:pPr indent="-311150" lvl="0" marL="457200" rtl="0" algn="l">
              <a:spcBef>
                <a:spcPts val="0"/>
              </a:spcBef>
              <a:spcAft>
                <a:spcPts val="0"/>
              </a:spcAft>
              <a:buSzPts val="1300"/>
              <a:buChar char="●"/>
            </a:pPr>
            <a:r>
              <a:rPr lang="id"/>
              <a:t>(kode produk)</a:t>
            </a:r>
            <a:endParaRPr/>
          </a:p>
          <a:p>
            <a:pPr indent="-311150" lvl="0" marL="457200" rtl="0" algn="l">
              <a:spcBef>
                <a:spcPts val="0"/>
              </a:spcBef>
              <a:spcAft>
                <a:spcPts val="0"/>
              </a:spcAft>
              <a:buSzPts val="1300"/>
              <a:buChar char="●"/>
            </a:pPr>
            <a:r>
              <a:rPr lang="id"/>
              <a:t>(nama produk) jika bisa dijamin nama produk tidak boleh dibuat lebih dari sekali</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Penerapan Basis Data</a:t>
            </a:r>
            <a:endParaRPr/>
          </a:p>
        </p:txBody>
      </p:sp>
      <p:sp>
        <p:nvSpPr>
          <p:cNvPr id="230" name="Google Shape;230;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Bank, dalam mengelola data nasabah, tabungan, transaksi, dan lain-lain</a:t>
            </a:r>
            <a:endParaRPr/>
          </a:p>
          <a:p>
            <a:pPr indent="-311150" lvl="0" marL="457200" rtl="0" algn="l">
              <a:spcBef>
                <a:spcPts val="0"/>
              </a:spcBef>
              <a:spcAft>
                <a:spcPts val="0"/>
              </a:spcAft>
              <a:buSzPts val="1300"/>
              <a:buChar char="●"/>
            </a:pPr>
            <a:r>
              <a:rPr lang="id"/>
              <a:t>Rumah sakit, dalam mengelola data pasien, history rawat, dokter dan lain-lain</a:t>
            </a:r>
            <a:endParaRPr/>
          </a:p>
          <a:p>
            <a:pPr indent="-311150" lvl="0" marL="457200" rtl="0" algn="l">
              <a:spcBef>
                <a:spcPts val="0"/>
              </a:spcBef>
              <a:spcAft>
                <a:spcPts val="0"/>
              </a:spcAft>
              <a:buSzPts val="1300"/>
              <a:buChar char="●"/>
            </a:pPr>
            <a:r>
              <a:rPr lang="id"/>
              <a:t>Sekolah, dalam mengelola data guru, pelajar, mata pelajaran, nilai ujian, dan lain-lain</a:t>
            </a:r>
            <a:endParaRPr/>
          </a:p>
          <a:p>
            <a:pPr indent="-311150" lvl="0" marL="457200" rtl="0" algn="l">
              <a:spcBef>
                <a:spcPts val="0"/>
              </a:spcBef>
              <a:spcAft>
                <a:spcPts val="0"/>
              </a:spcAft>
              <a:buSzPts val="1300"/>
              <a:buChar char="●"/>
            </a:pPr>
            <a:r>
              <a:rPr lang="id"/>
              <a:t>Toko Online, dalam mengelola data pelanggan, penjualan, barang, pembelian, pengiriman, dan lain-lain</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Primary Key</a:t>
            </a:r>
            <a:endParaRPr/>
          </a:p>
        </p:txBody>
      </p:sp>
      <p:sp>
        <p:nvSpPr>
          <p:cNvPr id="868" name="Google Shape;868;p1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menentukan candidate key, salah satu kombinasi candidate key akan ditentukan sebagai primary key, key utama sebagai representasi baris secara unik</a:t>
            </a:r>
            <a:endParaRPr/>
          </a:p>
          <a:p>
            <a:pPr indent="-311150" lvl="0" marL="457200" rtl="0" algn="l">
              <a:spcBef>
                <a:spcPts val="0"/>
              </a:spcBef>
              <a:spcAft>
                <a:spcPts val="0"/>
              </a:spcAft>
              <a:buSzPts val="1300"/>
              <a:buChar char="●"/>
            </a:pPr>
            <a:r>
              <a:rPr lang="id"/>
              <a:t>Primary key biasanya dipilih pada candidate key yang paling cocok dan paling bisa dijamin keunikannya, contohnya pada kasus tabel produk :</a:t>
            </a:r>
            <a:endParaRPr/>
          </a:p>
          <a:p>
            <a:pPr indent="-311150" lvl="0" marL="457200" rtl="0" algn="l">
              <a:spcBef>
                <a:spcPts val="0"/>
              </a:spcBef>
              <a:spcAft>
                <a:spcPts val="0"/>
              </a:spcAft>
              <a:buSzPts val="1300"/>
              <a:buChar char="●"/>
            </a:pPr>
            <a:r>
              <a:rPr lang="id"/>
              <a:t>(kode produk)</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4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Bentuk Normal Basis Data ke 1</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Bentuk Normal Basis Data ke 1</a:t>
            </a:r>
            <a:endParaRPr/>
          </a:p>
        </p:txBody>
      </p:sp>
      <p:sp>
        <p:nvSpPr>
          <p:cNvPr id="879" name="Google Shape;879;p1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Tiap kolom tidak boleh menyimpan data lebih dari satu</a:t>
            </a:r>
            <a:endParaRPr/>
          </a:p>
          <a:p>
            <a:pPr indent="-311150" lvl="0" marL="457200" rtl="0" algn="l">
              <a:spcBef>
                <a:spcPts val="0"/>
              </a:spcBef>
              <a:spcAft>
                <a:spcPts val="0"/>
              </a:spcAft>
              <a:buSzPts val="1300"/>
              <a:buChar char="●"/>
            </a:pPr>
            <a:r>
              <a:rPr lang="id"/>
              <a:t>Tidak ada kolom yang duplikat / ganda</a:t>
            </a:r>
            <a:endParaRPr/>
          </a:p>
          <a:p>
            <a:pPr indent="-311150" lvl="0" marL="457200" rtl="0" algn="l">
              <a:spcBef>
                <a:spcPts val="0"/>
              </a:spcBef>
              <a:spcAft>
                <a:spcPts val="0"/>
              </a:spcAft>
              <a:buSzPts val="1300"/>
              <a:buChar char="●"/>
            </a:pPr>
            <a:r>
              <a:rPr lang="id"/>
              <a:t>Tidak ada baris yang duplikat / ganda</a:t>
            </a:r>
            <a:endParaRPr/>
          </a:p>
          <a:p>
            <a:pPr indent="-311150" lvl="0" marL="457200" rtl="0" algn="l">
              <a:spcBef>
                <a:spcPts val="0"/>
              </a:spcBef>
              <a:spcAft>
                <a:spcPts val="0"/>
              </a:spcAft>
              <a:buSzPts val="1300"/>
              <a:buChar char="●"/>
            </a:pPr>
            <a:r>
              <a:rPr lang="id"/>
              <a:t>Tidak ada atribut turunan</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Revisi Contoh Kasus : Bentuk Normal ke 1</a:t>
            </a:r>
            <a:endParaRPr/>
          </a:p>
        </p:txBody>
      </p:sp>
      <p:sp>
        <p:nvSpPr>
          <p:cNvPr id="885" name="Google Shape;885;p1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Kolom Produk Nama, Produk Harga, Produk Jumlah, Produk Berat, dan Produk Total duplikat sebanyak 4 kali</a:t>
            </a:r>
            <a:endParaRPr/>
          </a:p>
          <a:p>
            <a:pPr indent="-311150" lvl="0" marL="457200" rtl="0" algn="l">
              <a:spcBef>
                <a:spcPts val="0"/>
              </a:spcBef>
              <a:spcAft>
                <a:spcPts val="0"/>
              </a:spcAft>
              <a:buSzPts val="1300"/>
              <a:buChar char="●"/>
            </a:pPr>
            <a:r>
              <a:rPr lang="id"/>
              <a:t>Produk Total, Total Harga, Total Berat, Total Belanja adalah atribut turunan, jadi akan kita hapus</a:t>
            </a:r>
            <a:endParaRPr/>
          </a:p>
          <a:p>
            <a:pPr indent="-311150" lvl="0" marL="457200" rtl="0" algn="l">
              <a:spcBef>
                <a:spcPts val="0"/>
              </a:spcBef>
              <a:spcAft>
                <a:spcPts val="0"/>
              </a:spcAft>
              <a:buSzPts val="1300"/>
              <a:buChar char="●"/>
            </a:pPr>
            <a:r>
              <a:rPr lang="id" u="sng">
                <a:solidFill>
                  <a:schemeClr val="hlink"/>
                </a:solidFill>
                <a:hlinkClick r:id="rId3"/>
              </a:rPr>
              <a:t>https://docs.google.com/spreadsheets/d/1epqlWZiTkCmAWJRy_h2K35PjO9f60vVR6uDbKSRjK9k/edit#gid=1077699423</a:t>
            </a:r>
            <a:r>
              <a:rPr lang="id"/>
              <a:t>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4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Bentuk Normal Basis Data ke 2</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Bentuk Normal Basis Data ke 2</a:t>
            </a:r>
            <a:endParaRPr/>
          </a:p>
        </p:txBody>
      </p:sp>
      <p:sp>
        <p:nvSpPr>
          <p:cNvPr id="896" name="Google Shape;896;p1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Harus sudah dalam bentuk normal basis data ke 1</a:t>
            </a:r>
            <a:endParaRPr/>
          </a:p>
          <a:p>
            <a:pPr indent="-311150" lvl="0" marL="457200" rtl="0" algn="l">
              <a:spcBef>
                <a:spcPts val="0"/>
              </a:spcBef>
              <a:spcAft>
                <a:spcPts val="0"/>
              </a:spcAft>
              <a:buSzPts val="1300"/>
              <a:buChar char="●"/>
            </a:pPr>
            <a:r>
              <a:rPr lang="id"/>
              <a:t>Buat tabel terpisah untuk nilai-nilai yang keluar berulang kali pada beberapa baris</a:t>
            </a:r>
            <a:endParaRPr/>
          </a:p>
          <a:p>
            <a:pPr indent="-311150" lvl="0" marL="457200" rtl="0" algn="l">
              <a:spcBef>
                <a:spcPts val="0"/>
              </a:spcBef>
              <a:spcAft>
                <a:spcPts val="0"/>
              </a:spcAft>
              <a:buSzPts val="1300"/>
              <a:buChar char="●"/>
            </a:pPr>
            <a:r>
              <a:rPr lang="id"/>
              <a:t>Tambahkan primary key pada tiap tabel</a:t>
            </a:r>
            <a:endParaRPr/>
          </a:p>
          <a:p>
            <a:pPr indent="-311150" lvl="0" marL="457200" rtl="0" algn="l">
              <a:spcBef>
                <a:spcPts val="0"/>
              </a:spcBef>
              <a:spcAft>
                <a:spcPts val="0"/>
              </a:spcAft>
              <a:buSzPts val="1300"/>
              <a:buChar char="●"/>
            </a:pPr>
            <a:r>
              <a:rPr lang="id"/>
              <a:t>Hubungkan menggunakan foreign key</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Revisi Contoh Kasus : Bentuk Normal ke 2</a:t>
            </a:r>
            <a:endParaRPr/>
          </a:p>
        </p:txBody>
      </p:sp>
      <p:sp>
        <p:nvSpPr>
          <p:cNvPr id="902" name="Google Shape;902;p1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Kolom-kolom Produk terdapat yang berulang</a:t>
            </a:r>
            <a:endParaRPr/>
          </a:p>
          <a:p>
            <a:pPr indent="-311150" lvl="0" marL="457200" rtl="0" algn="l">
              <a:spcBef>
                <a:spcPts val="0"/>
              </a:spcBef>
              <a:spcAft>
                <a:spcPts val="0"/>
              </a:spcAft>
              <a:buSzPts val="1300"/>
              <a:buChar char="●"/>
            </a:pPr>
            <a:r>
              <a:rPr lang="id"/>
              <a:t>Kolom-kolom Order, Penjual dan Pembeli terdapat yang berulang</a:t>
            </a:r>
            <a:endParaRPr/>
          </a:p>
          <a:p>
            <a:pPr indent="-311150" lvl="0" marL="457200" rtl="0" algn="l">
              <a:spcBef>
                <a:spcPts val="0"/>
              </a:spcBef>
              <a:spcAft>
                <a:spcPts val="0"/>
              </a:spcAft>
              <a:buSzPts val="1300"/>
              <a:buChar char="●"/>
            </a:pPr>
            <a:r>
              <a:rPr lang="id" u="sng">
                <a:solidFill>
                  <a:schemeClr val="hlink"/>
                </a:solidFill>
                <a:hlinkClick r:id="rId3"/>
              </a:rPr>
              <a:t>https://docs.google.com/spreadsheets/d/1epqlWZiTkCmAWJRy_h2K35PjO9f60vVR6uDbKSRjK9k/edit#gid=1077699423</a:t>
            </a:r>
            <a:r>
              <a:rPr lang="id"/>
              <a:t>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5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Bentuk Normal Basis Data ke 3</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Ketergantungan Fungsionalitas</a:t>
            </a:r>
            <a:endParaRPr/>
          </a:p>
        </p:txBody>
      </p:sp>
      <p:sp>
        <p:nvSpPr>
          <p:cNvPr id="913" name="Google Shape;913;p1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 kita bahas tentang bentuk normal ke 3, kita harus tahu tentang ketergantungan fungsionalitas</a:t>
            </a:r>
            <a:endParaRPr/>
          </a:p>
          <a:p>
            <a:pPr indent="-311150" lvl="0" marL="457200" rtl="0" algn="l">
              <a:spcBef>
                <a:spcPts val="0"/>
              </a:spcBef>
              <a:spcAft>
                <a:spcPts val="0"/>
              </a:spcAft>
              <a:buSzPts val="1300"/>
              <a:buChar char="●"/>
            </a:pPr>
            <a:r>
              <a:rPr lang="id"/>
              <a:t>Dalam tabel, jika terdapat atribut B memiliki ketergantungan fungsionalitas dengan A, maka kita bisa bilang A --&gt; B</a:t>
            </a:r>
            <a:endParaRPr/>
          </a:p>
          <a:p>
            <a:pPr indent="-311150" lvl="0" marL="457200" rtl="0" algn="l">
              <a:spcBef>
                <a:spcPts val="0"/>
              </a:spcBef>
              <a:spcAft>
                <a:spcPts val="0"/>
              </a:spcAft>
              <a:buSzPts val="1300"/>
              <a:buChar char="●"/>
            </a:pPr>
            <a:r>
              <a:rPr lang="id"/>
              <a:t>Biasanya A adalah attribute key, dan B adalah attribute yang bukan key</a:t>
            </a:r>
            <a:endParaRPr/>
          </a:p>
          <a:p>
            <a:pPr indent="-311150" lvl="0" marL="457200" rtl="0" algn="l">
              <a:spcBef>
                <a:spcPts val="0"/>
              </a:spcBef>
              <a:spcAft>
                <a:spcPts val="0"/>
              </a:spcAft>
              <a:buSzPts val="1300"/>
              <a:buChar char="●"/>
            </a:pPr>
            <a:r>
              <a:rPr lang="id"/>
              <a:t>Dalam bentuk normal ke 3, kita harus teliti tabel yang sudah dalam bentuk normal ke 2, apakah attribute-attribute yang bukan key tersebut tergantung dengan attribute key nya?</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Bentuk Normal Basis Data ke 3</a:t>
            </a:r>
            <a:endParaRPr/>
          </a:p>
        </p:txBody>
      </p:sp>
      <p:sp>
        <p:nvSpPr>
          <p:cNvPr id="919" name="Google Shape;919;p1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Pindahkan kolom-kolom yang tidak tergantung ke key menjadi tabel lain</a:t>
            </a:r>
            <a:endParaRPr/>
          </a:p>
          <a:p>
            <a:pPr indent="-311150" lvl="0" marL="457200" rtl="0" algn="l">
              <a:spcBef>
                <a:spcPts val="0"/>
              </a:spcBef>
              <a:spcAft>
                <a:spcPts val="0"/>
              </a:spcAft>
              <a:buSzPts val="1300"/>
              <a:buChar char="●"/>
            </a:pPr>
            <a:r>
              <a:rPr lang="id"/>
              <a:t>Hal ini dikarenakan jika terjadi perubahan pada kolom tersebut, ditakutkan perlu melakukan perubahan di banyak baris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Sistem </a:t>
            </a:r>
            <a:r>
              <a:rPr lang="id"/>
              <a:t>Basis Data</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Revisi Contoh Kasus : Bentuk Normal ke 3</a:t>
            </a:r>
            <a:endParaRPr/>
          </a:p>
        </p:txBody>
      </p:sp>
      <p:sp>
        <p:nvSpPr>
          <p:cNvPr id="925" name="Google Shape;925;p15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Ada banyak kolom yang tidak tergantung dengan key</a:t>
            </a:r>
            <a:endParaRPr/>
          </a:p>
          <a:p>
            <a:pPr indent="-311150" lvl="0" marL="457200" rtl="0" algn="l">
              <a:spcBef>
                <a:spcPts val="0"/>
              </a:spcBef>
              <a:spcAft>
                <a:spcPts val="0"/>
              </a:spcAft>
              <a:buSzPts val="1300"/>
              <a:buChar char="●"/>
            </a:pPr>
            <a:r>
              <a:rPr lang="id"/>
              <a:t>Contoh Penjual, Pembeli, Alamat Pengiriman</a:t>
            </a:r>
            <a:endParaRPr/>
          </a:p>
          <a:p>
            <a:pPr indent="-311150" lvl="0" marL="457200" rtl="0" algn="l">
              <a:spcBef>
                <a:spcPts val="0"/>
              </a:spcBef>
              <a:spcAft>
                <a:spcPts val="0"/>
              </a:spcAft>
              <a:buSzPts val="1300"/>
              <a:buChar char="●"/>
            </a:pPr>
            <a:r>
              <a:rPr lang="id"/>
              <a:t>Kolom-kolom tersebut jika berubah, maka harus diubah di semua baris Order lainnya, dan itu membuat data tidak konsisten</a:t>
            </a:r>
            <a:endParaRPr/>
          </a:p>
          <a:p>
            <a:pPr indent="-311150" lvl="0" marL="457200" rtl="0" algn="l">
              <a:spcBef>
                <a:spcPts val="0"/>
              </a:spcBef>
              <a:spcAft>
                <a:spcPts val="0"/>
              </a:spcAft>
              <a:buSzPts val="1300"/>
              <a:buChar char="●"/>
            </a:pPr>
            <a:r>
              <a:rPr lang="id" u="sng">
                <a:solidFill>
                  <a:schemeClr val="hlink"/>
                </a:solidFill>
                <a:hlinkClick r:id="rId3"/>
              </a:rPr>
              <a:t>https://docs.google.com/spreadsheets/d/1epqlWZiTkCmAWJRy_h2K35PjO9f60vVR6uDbKSRjK9k/edit#gid=175579626</a:t>
            </a:r>
            <a:r>
              <a:rPr lang="id"/>
              <a:t>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5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Entity Relational Diagram</a:t>
            </a:r>
            <a:endParaRPr/>
          </a:p>
        </p:txBody>
      </p:sp>
      <p:sp>
        <p:nvSpPr>
          <p:cNvPr id="931" name="Google Shape;931;p15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Plantuml : </a:t>
            </a:r>
            <a:r>
              <a:rPr lang="id" u="sng">
                <a:solidFill>
                  <a:schemeClr val="hlink"/>
                </a:solidFill>
                <a:hlinkClick r:id="rId3"/>
              </a:rPr>
              <a:t>https://www.plantuml.com/plantuml/uml/SyfFKj2rKt3CoKnELR1Io4ZDoSa70000</a:t>
            </a:r>
            <a:endParaRPr/>
          </a:p>
          <a:p>
            <a:pPr indent="-311150" lvl="0" marL="457200" rtl="0" algn="l">
              <a:spcBef>
                <a:spcPts val="0"/>
              </a:spcBef>
              <a:spcAft>
                <a:spcPts val="0"/>
              </a:spcAft>
              <a:buSzPts val="1300"/>
              <a:buChar char="●"/>
            </a:pPr>
            <a:r>
              <a:rPr lang="id"/>
              <a:t>Diagram : </a:t>
            </a:r>
            <a:r>
              <a:rPr lang="id" u="sng">
                <a:solidFill>
                  <a:schemeClr val="hlink"/>
                </a:solidFill>
                <a:hlinkClick r:id="rId4"/>
              </a:rPr>
              <a:t>https://gist.github.com/khannedy/6634184f27fd05fc5a8825ade5dd25fc</a:t>
            </a:r>
            <a:r>
              <a:rPr lang="id"/>
              <a:t> </a:t>
            </a:r>
            <a:endParaRPr/>
          </a:p>
        </p:txBody>
      </p:sp>
      <p:pic>
        <p:nvPicPr>
          <p:cNvPr id="932" name="Google Shape;932;p155"/>
          <p:cNvPicPr preferRelativeResize="0"/>
          <p:nvPr/>
        </p:nvPicPr>
        <p:blipFill>
          <a:blip r:embed="rId5">
            <a:alphaModFix/>
          </a:blip>
          <a:stretch>
            <a:fillRect/>
          </a:stretch>
        </p:blipFill>
        <p:spPr>
          <a:xfrm>
            <a:off x="4656025" y="562700"/>
            <a:ext cx="3050574" cy="44284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Denormalisasi</a:t>
            </a:r>
            <a:r>
              <a:rPr lang="id"/>
              <a:t> Data</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Denormalisasi</a:t>
            </a:r>
            <a:r>
              <a:rPr lang="id"/>
              <a:t> Data</a:t>
            </a:r>
            <a:endParaRPr/>
          </a:p>
        </p:txBody>
      </p:sp>
      <p:sp>
        <p:nvSpPr>
          <p:cNvPr id="943" name="Google Shape;943;p15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Normalisasi data digunakan untuk membuat model basis data yang baik</a:t>
            </a:r>
            <a:endParaRPr/>
          </a:p>
          <a:p>
            <a:pPr indent="-311150" lvl="0" marL="457200" rtl="0" algn="l">
              <a:spcBef>
                <a:spcPts val="0"/>
              </a:spcBef>
              <a:spcAft>
                <a:spcPts val="0"/>
              </a:spcAft>
              <a:buSzPts val="1300"/>
              <a:buChar char="●"/>
            </a:pPr>
            <a:r>
              <a:rPr lang="id"/>
              <a:t>Normalisasi data sebenarnya hanyalah petunjuk saja, dalam keadaan tertentu, kadang kita bisa melanggar aturan dari normalisasi data</a:t>
            </a:r>
            <a:endParaRPr/>
          </a:p>
          <a:p>
            <a:pPr indent="-311150" lvl="0" marL="457200" rtl="0" algn="l">
              <a:spcBef>
                <a:spcPts val="0"/>
              </a:spcBef>
              <a:spcAft>
                <a:spcPts val="0"/>
              </a:spcAft>
              <a:buSzPts val="1300"/>
              <a:buChar char="●"/>
            </a:pPr>
            <a:r>
              <a:rPr lang="id"/>
              <a:t>Pelanggaran normalisasi data tersebut kita sebut denormalisasi data</a:t>
            </a:r>
            <a:endParaRPr/>
          </a:p>
          <a:p>
            <a:pPr indent="-311150" lvl="0" marL="457200" rtl="0" algn="l">
              <a:spcBef>
                <a:spcPts val="0"/>
              </a:spcBef>
              <a:spcAft>
                <a:spcPts val="0"/>
              </a:spcAft>
              <a:buSzPts val="1300"/>
              <a:buChar char="●"/>
            </a:pPr>
            <a:r>
              <a:rPr lang="id"/>
              <a:t>Alasan kita melakukan denormalisasi data, adalah untuk mendapatkan performa yang lebih baik</a:t>
            </a:r>
            <a:endParaRPr/>
          </a:p>
          <a:p>
            <a:pPr indent="-311150" lvl="0" marL="457200" rtl="0" algn="l">
              <a:spcBef>
                <a:spcPts val="0"/>
              </a:spcBef>
              <a:spcAft>
                <a:spcPts val="0"/>
              </a:spcAft>
              <a:buSzPts val="1300"/>
              <a:buChar char="●"/>
            </a:pPr>
            <a:r>
              <a:rPr lang="id"/>
              <a:t>Dan denormalisasi data sering sekali dilakukan di dunia nyata</a:t>
            </a:r>
            <a:endParaRPr/>
          </a:p>
          <a:p>
            <a:pPr indent="-311150" lvl="0" marL="457200" rtl="0" algn="l">
              <a:spcBef>
                <a:spcPts val="0"/>
              </a:spcBef>
              <a:spcAft>
                <a:spcPts val="0"/>
              </a:spcAft>
              <a:buSzPts val="1300"/>
              <a:buChar char="●"/>
            </a:pPr>
            <a:r>
              <a:rPr lang="id"/>
              <a:t>Ada banyak sekali cara melakukan denormalisasi data, namun inti dari denormalisasi data adalah meningkatkan performa kecepatan mendapat data</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Derived Attribute</a:t>
            </a:r>
            <a:endParaRPr/>
          </a:p>
        </p:txBody>
      </p:sp>
      <p:sp>
        <p:nvSpPr>
          <p:cNvPr id="949" name="Google Shape;949;p15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pada saat </a:t>
            </a:r>
            <a:r>
              <a:rPr lang="id"/>
              <a:t>melakukan </a:t>
            </a:r>
            <a:r>
              <a:rPr lang="id"/>
              <a:t>normalisasi data, kita menghapus atribut turunan</a:t>
            </a:r>
            <a:endParaRPr/>
          </a:p>
          <a:p>
            <a:pPr indent="-311150" lvl="0" marL="457200" rtl="0" algn="l">
              <a:spcBef>
                <a:spcPts val="0"/>
              </a:spcBef>
              <a:spcAft>
                <a:spcPts val="0"/>
              </a:spcAft>
              <a:buSzPts val="1300"/>
              <a:buChar char="●"/>
            </a:pPr>
            <a:r>
              <a:rPr lang="id"/>
              <a:t>Jika ternyata hal ini memperlambat proses mencari data, yang artinya kita harus mengolah data total belanja, total berat dan total harga, maka kita bisa melakukan denormalisasi data dengan menambahkan derived attribute</a:t>
            </a:r>
            <a:endParaRPr/>
          </a:p>
          <a:p>
            <a:pPr indent="-311150" lvl="0" marL="457200" rtl="0" algn="l">
              <a:spcBef>
                <a:spcPts val="0"/>
              </a:spcBef>
              <a:spcAft>
                <a:spcPts val="0"/>
              </a:spcAft>
              <a:buSzPts val="1300"/>
              <a:buChar char="●"/>
            </a:pPr>
            <a:r>
              <a:rPr lang="id" u="sng">
                <a:solidFill>
                  <a:schemeClr val="hlink"/>
                </a:solidFill>
                <a:hlinkClick r:id="rId3"/>
              </a:rPr>
              <a:t>https://docs.google.com/spreadsheets/d/1epqlWZiTkCmAWJRy_h2K35PjO9f60vVR6uDbKSRjK9k/edit#gid=773462852</a:t>
            </a:r>
            <a:r>
              <a:rPr lang="id"/>
              <a:t>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Atribut Tambahan</a:t>
            </a:r>
            <a:endParaRPr/>
          </a:p>
        </p:txBody>
      </p:sp>
      <p:sp>
        <p:nvSpPr>
          <p:cNvPr id="955" name="Google Shape;955;p1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yang dibahas di normalisasi data, atribut yang tidak memiliki ketergantungan fungsionalitas, seharusnya dipisahkan dalam tabel sendiri</a:t>
            </a:r>
            <a:endParaRPr/>
          </a:p>
          <a:p>
            <a:pPr indent="-311150" lvl="0" marL="457200" rtl="0" algn="l">
              <a:spcBef>
                <a:spcPts val="0"/>
              </a:spcBef>
              <a:spcAft>
                <a:spcPts val="0"/>
              </a:spcAft>
              <a:buSzPts val="1300"/>
              <a:buChar char="●"/>
            </a:pPr>
            <a:r>
              <a:rPr lang="id"/>
              <a:t>Namun, kadang menambahkan atribut tambahan bisa mempercepat proses pencarian</a:t>
            </a:r>
            <a:endParaRPr/>
          </a:p>
          <a:p>
            <a:pPr indent="-311150" lvl="0" marL="457200" rtl="0" algn="l">
              <a:spcBef>
                <a:spcPts val="0"/>
              </a:spcBef>
              <a:spcAft>
                <a:spcPts val="0"/>
              </a:spcAft>
              <a:buSzPts val="1300"/>
              <a:buChar char="●"/>
            </a:pPr>
            <a:r>
              <a:rPr lang="id"/>
              <a:t>Contoh, jika kita ingin mencari semua Order untuk Pembeli Joko, maka kita harus mencari dulu ke tabel Alamat, baru dari sana kita bisa lihat kode alamat yang terdapat di Order</a:t>
            </a:r>
            <a:endParaRPr/>
          </a:p>
          <a:p>
            <a:pPr indent="-311150" lvl="0" marL="457200" rtl="0" algn="l">
              <a:spcBef>
                <a:spcPts val="0"/>
              </a:spcBef>
              <a:spcAft>
                <a:spcPts val="0"/>
              </a:spcAft>
              <a:buSzPts val="1300"/>
              <a:buChar char="●"/>
            </a:pPr>
            <a:r>
              <a:rPr lang="id"/>
              <a:t>Begitu juga ketika kita ingin mencari semua Order ke Penjual Galeri Olahraga, maka kita harus mencari dulu ke tabel Produk, lalu harus mencari relasi ke tabel DetailOrder, dan baru mencari lagi relasi ke tabel Order</a:t>
            </a:r>
            <a:endParaRPr/>
          </a:p>
          <a:p>
            <a:pPr indent="-311150" lvl="0" marL="457200" rtl="0" algn="l">
              <a:spcBef>
                <a:spcPts val="0"/>
              </a:spcBef>
              <a:spcAft>
                <a:spcPts val="0"/>
              </a:spcAft>
              <a:buSzPts val="1300"/>
              <a:buChar char="●"/>
            </a:pPr>
            <a:r>
              <a:rPr lang="id"/>
              <a:t>Penambahan kode pembeli dan kode penjual di tabel Order bisa mempercepat proses pencarian</a:t>
            </a:r>
            <a:endParaRPr/>
          </a:p>
          <a:p>
            <a:pPr indent="-311150" lvl="0" marL="457200" rtl="0" algn="l">
              <a:spcBef>
                <a:spcPts val="0"/>
              </a:spcBef>
              <a:spcAft>
                <a:spcPts val="0"/>
              </a:spcAft>
              <a:buSzPts val="1300"/>
              <a:buChar char="●"/>
            </a:pPr>
            <a:r>
              <a:rPr lang="id" u="sng">
                <a:solidFill>
                  <a:schemeClr val="hlink"/>
                </a:solidFill>
                <a:hlinkClick r:id="rId3"/>
              </a:rPr>
              <a:t>https://docs.google.com/spreadsheets/d/1epqlWZiTkCmAWJRy_h2K35PjO9f60vVR6uDbKSRjK9k/edit#gid=1008033348</a:t>
            </a:r>
            <a:r>
              <a:rPr lang="id"/>
              <a:t>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Summary </a:t>
            </a:r>
            <a:r>
              <a:rPr lang="id"/>
              <a:t>Table</a:t>
            </a:r>
            <a:endParaRPr/>
          </a:p>
        </p:txBody>
      </p:sp>
      <p:sp>
        <p:nvSpPr>
          <p:cNvPr id="961" name="Google Shape;961;p1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Summary table (tabel rekapitulasi) adalah tabel yang biasanya dibuat hasil dari pengolahan data dari tabel master / detail / asli</a:t>
            </a:r>
            <a:endParaRPr/>
          </a:p>
          <a:p>
            <a:pPr indent="-311150" lvl="0" marL="457200" rtl="0" algn="l">
              <a:spcBef>
                <a:spcPts val="0"/>
              </a:spcBef>
              <a:spcAft>
                <a:spcPts val="0"/>
              </a:spcAft>
              <a:buSzPts val="1300"/>
              <a:buChar char="●"/>
            </a:pPr>
            <a:r>
              <a:rPr lang="id"/>
              <a:t>Pada kasus sebelumnya, kita tidak membuat tabel rekapitulasi, namun misal saja kita akan menambahkan fitur, dimana penjual bisa melihat laporan penjualan bulanan</a:t>
            </a:r>
            <a:endParaRPr/>
          </a:p>
          <a:p>
            <a:pPr indent="-311150" lvl="0" marL="457200" rtl="0" algn="l">
              <a:spcBef>
                <a:spcPts val="0"/>
              </a:spcBef>
              <a:spcAft>
                <a:spcPts val="0"/>
              </a:spcAft>
              <a:buSzPts val="1300"/>
              <a:buChar char="●"/>
            </a:pPr>
            <a:r>
              <a:rPr lang="id"/>
              <a:t>Dengan normalisasi data, hal itu bisa kita dapatkan laporannya dengan cara mengolah data seluruh order dan detail order dalam per bulan</a:t>
            </a:r>
            <a:endParaRPr/>
          </a:p>
          <a:p>
            <a:pPr indent="-311150" lvl="0" marL="457200" rtl="0" algn="l">
              <a:spcBef>
                <a:spcPts val="0"/>
              </a:spcBef>
              <a:spcAft>
                <a:spcPts val="0"/>
              </a:spcAft>
              <a:buSzPts val="1300"/>
              <a:buChar char="●"/>
            </a:pPr>
            <a:r>
              <a:rPr lang="id"/>
              <a:t>Hal ini akan memberatkan jika kita sering sekali membutuhkan laporan bulanan, maka ada baiknya kita membuat summary table untuk laporan penjualan per bulan</a:t>
            </a:r>
            <a:endParaRPr/>
          </a:p>
          <a:p>
            <a:pPr indent="-311150" lvl="0" marL="457200" rtl="0" algn="l">
              <a:spcBef>
                <a:spcPts val="0"/>
              </a:spcBef>
              <a:spcAft>
                <a:spcPts val="0"/>
              </a:spcAft>
              <a:buSzPts val="1300"/>
              <a:buChar char="●"/>
            </a:pPr>
            <a:r>
              <a:rPr lang="id" u="sng">
                <a:solidFill>
                  <a:schemeClr val="hlink"/>
                </a:solidFill>
                <a:hlinkClick r:id="rId3"/>
              </a:rPr>
              <a:t>https://docs.google.com/spreadsheets/d/1epqlWZiTkCmAWJRy_h2K35PjO9f60vVR6uDbKSRjK9k/edit#gid=868482734</a:t>
            </a:r>
            <a:r>
              <a:rPr lang="id"/>
              <a:t>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Atribut untuk Pencarian</a:t>
            </a:r>
            <a:endParaRPr/>
          </a:p>
        </p:txBody>
      </p:sp>
      <p:sp>
        <p:nvSpPr>
          <p:cNvPr id="967" name="Google Shape;967;p16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beberapa kasus, kadang kita butuh melakukan pencarian dengan berbagai jenis kriteria</a:t>
            </a:r>
            <a:endParaRPr/>
          </a:p>
          <a:p>
            <a:pPr indent="-311150" lvl="0" marL="457200" rtl="0" algn="l">
              <a:spcBef>
                <a:spcPts val="0"/>
              </a:spcBef>
              <a:spcAft>
                <a:spcPts val="0"/>
              </a:spcAft>
              <a:buSzPts val="1300"/>
              <a:buChar char="●"/>
            </a:pPr>
            <a:r>
              <a:rPr lang="id"/>
              <a:t>Misal, pada Produk, kadang kita ingin mencari data produk menggunakan nama, namun tanpa peduli huruf besar kecilnya (case insensitive)</a:t>
            </a:r>
            <a:endParaRPr/>
          </a:p>
          <a:p>
            <a:pPr indent="-311150" lvl="0" marL="457200" rtl="0" algn="l">
              <a:spcBef>
                <a:spcPts val="0"/>
              </a:spcBef>
              <a:spcAft>
                <a:spcPts val="0"/>
              </a:spcAft>
              <a:buSzPts val="1300"/>
              <a:buChar char="●"/>
            </a:pPr>
            <a:r>
              <a:rPr lang="id"/>
              <a:t>Pada kasus seperti ini, kita bisa menambah atribut tambahan untuk pencarian, misal Nama Produk Lower, dimana isinya adalah nama produk dalam bentuk huruf kecil</a:t>
            </a:r>
            <a:endParaRPr/>
          </a:p>
          <a:p>
            <a:pPr indent="-311150" lvl="0" marL="457200" rtl="0" algn="l">
              <a:spcBef>
                <a:spcPts val="0"/>
              </a:spcBef>
              <a:spcAft>
                <a:spcPts val="0"/>
              </a:spcAft>
              <a:buSzPts val="1300"/>
              <a:buChar char="●"/>
            </a:pPr>
            <a:r>
              <a:rPr lang="id"/>
              <a:t>Dengan begitu, ketika melakukan pencarian dengan nama produk, kita bisa menggunakan atribut untuk pencarian tersebut</a:t>
            </a:r>
            <a:endParaRPr/>
          </a:p>
          <a:p>
            <a:pPr indent="-311150" lvl="0" marL="457200" rtl="0" algn="l">
              <a:spcBef>
                <a:spcPts val="0"/>
              </a:spcBef>
              <a:spcAft>
                <a:spcPts val="0"/>
              </a:spcAft>
              <a:buSzPts val="1300"/>
              <a:buChar char="●"/>
            </a:pPr>
            <a:r>
              <a:rPr lang="id" u="sng">
                <a:solidFill>
                  <a:schemeClr val="hlink"/>
                </a:solidFill>
                <a:hlinkClick r:id="rId3"/>
              </a:rPr>
              <a:t>https://docs.google.com/spreadsheets/d/1epqlWZiTkCmAWJRy_h2K35PjO9f60vVR6uDbKSRjK9k/edit#gid=406958892</a:t>
            </a:r>
            <a:r>
              <a:rPr lang="id"/>
              <a:t>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Immutable dan Mutable Table</a:t>
            </a:r>
            <a:endParaRPr/>
          </a:p>
        </p:txBody>
      </p:sp>
      <p:sp>
        <p:nvSpPr>
          <p:cNvPr id="973" name="Google Shape;973;p1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tabel, rata-rata adalah mutable table (tabel yang bisa diubah), contohnya adalah semua tabel yang sudah kita buat</a:t>
            </a:r>
            <a:endParaRPr/>
          </a:p>
          <a:p>
            <a:pPr indent="-311150" lvl="0" marL="457200" rtl="0" algn="l">
              <a:spcBef>
                <a:spcPts val="0"/>
              </a:spcBef>
              <a:spcAft>
                <a:spcPts val="0"/>
              </a:spcAft>
              <a:buSzPts val="1300"/>
              <a:buChar char="●"/>
            </a:pPr>
            <a:r>
              <a:rPr lang="id"/>
              <a:t>Namun pada kasus tertentu, kadang ada tabel yang sifatnya immutable table (tabel yang tidak boleh diubah), artinya hanya boleh memasukkan data, tidak boleh diubah lagi</a:t>
            </a:r>
            <a:endParaRPr/>
          </a:p>
          <a:p>
            <a:pPr indent="-311150" lvl="0" marL="457200" rtl="0" algn="l">
              <a:spcBef>
                <a:spcPts val="0"/>
              </a:spcBef>
              <a:spcAft>
                <a:spcPts val="0"/>
              </a:spcAft>
              <a:buSzPts val="1300"/>
              <a:buChar char="●"/>
            </a:pPr>
            <a:r>
              <a:rPr lang="id"/>
              <a:t>Pada kasus Order, sebenarnya idealnya adalah datanya immutable table, kenapa? Karena penjualan yang sudah terjadi, tidak boleh berubah lagi ketika di masa depan misal terjadi perubahan data, misal ketika harga produk berubah, nama produk berubah, dan lain-lain</a:t>
            </a:r>
            <a:endParaRPr/>
          </a:p>
          <a:p>
            <a:pPr indent="-311150" lvl="0" marL="457200" rtl="0" algn="l">
              <a:spcBef>
                <a:spcPts val="0"/>
              </a:spcBef>
              <a:spcAft>
                <a:spcPts val="0"/>
              </a:spcAft>
              <a:buSzPts val="1300"/>
              <a:buChar char="●"/>
            </a:pPr>
            <a:r>
              <a:rPr lang="id"/>
              <a:t>Seandainya misal pada kasus kita, kita ingin menjadikan Order adalah data yang immutable, artinya semua data yang berasal dari tabel master / detail / aslinya, maka harus kita duplikasi ke tabel immutable nya</a:t>
            </a:r>
            <a:endParaRPr/>
          </a:p>
          <a:p>
            <a:pPr indent="-311150" lvl="0" marL="457200" rtl="0" algn="l">
              <a:spcBef>
                <a:spcPts val="0"/>
              </a:spcBef>
              <a:spcAft>
                <a:spcPts val="0"/>
              </a:spcAft>
              <a:buSzPts val="1300"/>
              <a:buChar char="●"/>
            </a:pPr>
            <a:r>
              <a:rPr lang="id" u="sng">
                <a:solidFill>
                  <a:schemeClr val="hlink"/>
                </a:solidFill>
                <a:hlinkClick r:id="rId3"/>
              </a:rPr>
              <a:t>https://docs.google.com/spreadsheets/d/1epqlWZiTkCmAWJRy_h2K35PjO9f60vVR6uDbKSRjK9k/edit#gid=1726629969</a:t>
            </a:r>
            <a:r>
              <a:rPr lang="id"/>
              <a:t>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6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Aplikasi Sistem Basis Data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Sistem Basis Data</a:t>
            </a:r>
            <a:endParaRPr/>
          </a:p>
        </p:txBody>
      </p:sp>
      <p:sp>
        <p:nvSpPr>
          <p:cNvPr id="241" name="Google Shape;241;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Basis data (database) perlu ada yang melakukan pengolahan datanya</a:t>
            </a:r>
            <a:endParaRPr/>
          </a:p>
          <a:p>
            <a:pPr indent="-311150" lvl="0" marL="457200" rtl="0" algn="l">
              <a:spcBef>
                <a:spcPts val="0"/>
              </a:spcBef>
              <a:spcAft>
                <a:spcPts val="0"/>
              </a:spcAft>
              <a:buSzPts val="1300"/>
              <a:buChar char="●"/>
            </a:pPr>
            <a:r>
              <a:rPr lang="id"/>
              <a:t>Pengelola basis data adalah program / aplikasi (software / perangkat lunak)</a:t>
            </a:r>
            <a:endParaRPr/>
          </a:p>
          <a:p>
            <a:pPr indent="-311150" lvl="0" marL="457200" rtl="0" algn="l">
              <a:spcBef>
                <a:spcPts val="0"/>
              </a:spcBef>
              <a:spcAft>
                <a:spcPts val="0"/>
              </a:spcAft>
              <a:buSzPts val="1300"/>
              <a:buChar char="●"/>
            </a:pPr>
            <a:r>
              <a:rPr lang="id"/>
              <a:t>Gabungan aplikasi pengelola dan basis datanya, kita sebut dengan nama sistem basis data (database management system)</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Aplikasi Sistem Basis Data</a:t>
            </a:r>
            <a:endParaRPr/>
          </a:p>
        </p:txBody>
      </p:sp>
      <p:sp>
        <p:nvSpPr>
          <p:cNvPr id="984" name="Google Shape;984;p1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kita tahu cara membuat model basis data dan cara implementasi tabel dalam basis data, sekarang pertanyaannya bagaimana cara membuatnya?</a:t>
            </a:r>
            <a:endParaRPr/>
          </a:p>
          <a:p>
            <a:pPr indent="-311150" lvl="0" marL="457200" rtl="0" algn="l">
              <a:spcBef>
                <a:spcPts val="0"/>
              </a:spcBef>
              <a:spcAft>
                <a:spcPts val="0"/>
              </a:spcAft>
              <a:buSzPts val="1300"/>
              <a:buChar char="●"/>
            </a:pPr>
            <a:r>
              <a:rPr lang="id"/>
              <a:t>Cara paling sederhana adalah dengan membuat basis data menggunakan aplikasi spreadsheet seperti Microsoft Excel, Apple Number, Google Docs, dan sejenisnya</a:t>
            </a:r>
            <a:endParaRPr/>
          </a:p>
          <a:p>
            <a:pPr indent="-311150" lvl="0" marL="457200" rtl="0" algn="l">
              <a:spcBef>
                <a:spcPts val="0"/>
              </a:spcBef>
              <a:spcAft>
                <a:spcPts val="0"/>
              </a:spcAft>
              <a:buSzPts val="1300"/>
              <a:buChar char="●"/>
            </a:pPr>
            <a:r>
              <a:rPr lang="id"/>
              <a:t>Namun aplikasi-aplikasi tersebut hanya cocok untuk menyimpan data dalam ukuran tidak terlalu besar, dan hanya digunakan oleh pengguna (user)</a:t>
            </a:r>
            <a:endParaRPr/>
          </a:p>
          <a:p>
            <a:pPr indent="-311150" lvl="0" marL="457200" rtl="0" algn="l">
              <a:spcBef>
                <a:spcPts val="0"/>
              </a:spcBef>
              <a:spcAft>
                <a:spcPts val="0"/>
              </a:spcAft>
              <a:buSzPts val="1300"/>
              <a:buChar char="●"/>
            </a:pPr>
            <a:r>
              <a:rPr lang="id"/>
              <a:t>Untuk menyimpan basis data dalam ukuran besar, dan bisa digunakan oleh pengguna non user (web atau aplikasi), kita perlu aplikasi sistem basis data berbasis server</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Sistem Basis Data berbasis Server</a:t>
            </a:r>
            <a:endParaRPr/>
          </a:p>
        </p:txBody>
      </p:sp>
      <p:sp>
        <p:nvSpPr>
          <p:cNvPr id="990" name="Google Shape;990;p1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Sistem basis data berbasis server adalah aplikasi yang berjalan hanya bertugas sebagai server (melayani permintaan klien)</a:t>
            </a:r>
            <a:endParaRPr/>
          </a:p>
          <a:p>
            <a:pPr indent="-311150" lvl="0" marL="457200" rtl="0" algn="l">
              <a:spcBef>
                <a:spcPts val="0"/>
              </a:spcBef>
              <a:spcAft>
                <a:spcPts val="0"/>
              </a:spcAft>
              <a:buSzPts val="1300"/>
              <a:buChar char="●"/>
            </a:pPr>
            <a:r>
              <a:rPr lang="id"/>
              <a:t>Aplikasi tersebut akan menerima permintaan dari klien, dan melakukan mengeksekusi perintah sesuai yang diminta oleh klien</a:t>
            </a:r>
            <a:endParaRPr/>
          </a:p>
          <a:p>
            <a:pPr indent="-311150" lvl="0" marL="457200" rtl="0" algn="l">
              <a:spcBef>
                <a:spcPts val="0"/>
              </a:spcBef>
              <a:spcAft>
                <a:spcPts val="0"/>
              </a:spcAft>
              <a:buSzPts val="1300"/>
              <a:buChar char="●"/>
            </a:pPr>
            <a:r>
              <a:rPr lang="id"/>
              <a:t>Aplikasi DBMS (database management system) jenis server biasanya tidak memiliki  tampilan user interface, sehingga untuk berinteraksi dengan aplikasi jenis ini, kita menggunakan bahasa instruksi yang bisa dimengertinya</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Structure Query Language</a:t>
            </a:r>
            <a:endParaRPr/>
          </a:p>
        </p:txBody>
      </p:sp>
      <p:sp>
        <p:nvSpPr>
          <p:cNvPr id="996" name="Google Shape;996;p16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SQL (Structure Query Language) adalah salah satu bahasa instruksi basis data yang paling populer digunakan oleh aplikasi DBMS</a:t>
            </a:r>
            <a:endParaRPr/>
          </a:p>
          <a:p>
            <a:pPr indent="-311150" lvl="0" marL="457200" rtl="0" algn="l">
              <a:spcBef>
                <a:spcPts val="0"/>
              </a:spcBef>
              <a:spcAft>
                <a:spcPts val="0"/>
              </a:spcAft>
              <a:buSzPts val="1300"/>
              <a:buChar char="●"/>
            </a:pPr>
            <a:r>
              <a:rPr lang="id"/>
              <a:t>SQL berisikan perintah-perintah untuk membuat struktur basis data atau data definition language </a:t>
            </a:r>
            <a:r>
              <a:rPr lang="id"/>
              <a:t>(DDL) . Dan juga perintah-perintah untuk mengelola basis data atau data manipulation language (DML)</a:t>
            </a:r>
            <a:endParaRPr/>
          </a:p>
          <a:p>
            <a:pPr indent="-311150" lvl="0" marL="457200" rtl="0" algn="l">
              <a:spcBef>
                <a:spcPts val="0"/>
              </a:spcBef>
              <a:spcAft>
                <a:spcPts val="0"/>
              </a:spcAft>
              <a:buSzPts val="1300"/>
              <a:buChar char="●"/>
            </a:pPr>
            <a:r>
              <a:rPr lang="id"/>
              <a:t>Untuk belajar SQL, kita perlu memilih aplikasi DBMS yang ingin kita pelajari, biasanya disesuaikan dengan tempat kita bekerja, karena tiap perusahaan biasanya sudah memilih aplikasi DBMS yang mereka gunakan</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Aplikasi Sistem Basis Data</a:t>
            </a:r>
            <a:endParaRPr/>
          </a:p>
        </p:txBody>
      </p:sp>
      <p:pic>
        <p:nvPicPr>
          <p:cNvPr id="1002" name="Google Shape;1002;p167"/>
          <p:cNvPicPr preferRelativeResize="0"/>
          <p:nvPr/>
        </p:nvPicPr>
        <p:blipFill>
          <a:blip r:embed="rId3">
            <a:alphaModFix/>
          </a:blip>
          <a:stretch>
            <a:fillRect/>
          </a:stretch>
        </p:blipFill>
        <p:spPr>
          <a:xfrm>
            <a:off x="823513" y="2006250"/>
            <a:ext cx="7500580" cy="298485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Aplikasi DBMS</a:t>
            </a:r>
            <a:endParaRPr/>
          </a:p>
        </p:txBody>
      </p:sp>
      <p:sp>
        <p:nvSpPr>
          <p:cNvPr id="1008" name="Google Shape;1008;p1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MySQL, salah salah aplikasi DBMS yang populer, opensource dan gratis. Banyak sekali website yang menggunakan aplikasi ini </a:t>
            </a:r>
            <a:r>
              <a:rPr lang="id" u="sng">
                <a:solidFill>
                  <a:schemeClr val="hlink"/>
                </a:solidFill>
                <a:hlinkClick r:id="rId3"/>
              </a:rPr>
              <a:t>https://www.mysql.com/</a:t>
            </a:r>
            <a:endParaRPr/>
          </a:p>
          <a:p>
            <a:pPr indent="-311150" lvl="0" marL="457200" rtl="0" algn="l">
              <a:spcBef>
                <a:spcPts val="0"/>
              </a:spcBef>
              <a:spcAft>
                <a:spcPts val="0"/>
              </a:spcAft>
              <a:buSzPts val="1300"/>
              <a:buChar char="●"/>
            </a:pPr>
            <a:r>
              <a:rPr lang="id"/>
              <a:t>PostgreSQL, aplikasi DBMS yang banyak digunakan diperusahaan besar. PostgreSQL juga opensource dan gratis. </a:t>
            </a:r>
            <a:r>
              <a:rPr lang="id" u="sng">
                <a:solidFill>
                  <a:schemeClr val="hlink"/>
                </a:solidFill>
                <a:hlinkClick r:id="rId4"/>
              </a:rPr>
              <a:t>https://www.postgresql.org/</a:t>
            </a:r>
            <a:r>
              <a:rPr lang="id"/>
              <a:t> </a:t>
            </a:r>
            <a:endParaRPr/>
          </a:p>
          <a:p>
            <a:pPr indent="-311150" lvl="0" marL="457200" rtl="0" algn="l">
              <a:spcBef>
                <a:spcPts val="0"/>
              </a:spcBef>
              <a:spcAft>
                <a:spcPts val="0"/>
              </a:spcAft>
              <a:buSzPts val="1300"/>
              <a:buChar char="●"/>
            </a:pPr>
            <a:r>
              <a:rPr lang="id"/>
              <a:t>Atau, untuk yang aplikasi DBMS berbayar, kita bisa gunakan :</a:t>
            </a:r>
            <a:endParaRPr/>
          </a:p>
          <a:p>
            <a:pPr indent="-311150" lvl="0" marL="457200" rtl="0" algn="l">
              <a:spcBef>
                <a:spcPts val="0"/>
              </a:spcBef>
              <a:spcAft>
                <a:spcPts val="0"/>
              </a:spcAft>
              <a:buSzPts val="1300"/>
              <a:buChar char="●"/>
            </a:pPr>
            <a:r>
              <a:rPr lang="id"/>
              <a:t>Oracle, aplikasi DBMS yang banyak digunakan di perusahaan-perusahaan corporate terutama Bank. </a:t>
            </a:r>
            <a:r>
              <a:rPr lang="id" u="sng">
                <a:solidFill>
                  <a:schemeClr val="hlink"/>
                </a:solidFill>
                <a:hlinkClick r:id="rId5"/>
              </a:rPr>
              <a:t>https://www.oracle.com/database/</a:t>
            </a:r>
            <a:r>
              <a:rPr lang="id"/>
              <a:t> </a:t>
            </a:r>
            <a:endParaRPr/>
          </a:p>
          <a:p>
            <a:pPr indent="-311150" lvl="0" marL="457200" rtl="0" algn="l">
              <a:spcBef>
                <a:spcPts val="0"/>
              </a:spcBef>
              <a:spcAft>
                <a:spcPts val="0"/>
              </a:spcAft>
              <a:buSzPts val="1300"/>
              <a:buChar char="●"/>
            </a:pPr>
            <a:r>
              <a:rPr lang="id"/>
              <a:t>SqlServer, aplikasi DBMS yang banyak digunakan di perusahaan-perusahaan yang menggunakan teknologi dari Microsoft. </a:t>
            </a:r>
            <a:r>
              <a:rPr lang="id" u="sng">
                <a:solidFill>
                  <a:schemeClr val="hlink"/>
                </a:solidFill>
                <a:hlinkClick r:id="rId6"/>
              </a:rPr>
              <a:t>https://www.microsoft.com/en-us/sql-server</a:t>
            </a:r>
            <a:r>
              <a:rPr lang="id"/>
              <a:t>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6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
        <p:nvSpPr>
          <p:cNvPr id="1019" name="Google Shape;1019;p17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Belajar MySQL</a:t>
            </a:r>
            <a:endParaRPr/>
          </a:p>
          <a:p>
            <a:pPr indent="-311150" lvl="0" marL="457200" rtl="0" algn="l">
              <a:spcBef>
                <a:spcPts val="0"/>
              </a:spcBef>
              <a:spcAft>
                <a:spcPts val="0"/>
              </a:spcAft>
              <a:buSzPts val="1300"/>
              <a:buChar char="●"/>
            </a:pPr>
            <a:r>
              <a:rPr lang="id"/>
              <a:t>Belajar PostgreSQL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Sistem Basis Data</a:t>
            </a:r>
            <a:endParaRPr/>
          </a:p>
        </p:txBody>
      </p:sp>
      <p:pic>
        <p:nvPicPr>
          <p:cNvPr id="247" name="Google Shape;247;p39"/>
          <p:cNvPicPr preferRelativeResize="0"/>
          <p:nvPr/>
        </p:nvPicPr>
        <p:blipFill>
          <a:blip r:embed="rId3">
            <a:alphaModFix/>
          </a:blip>
          <a:stretch>
            <a:fillRect/>
          </a:stretch>
        </p:blipFill>
        <p:spPr>
          <a:xfrm>
            <a:off x="2118063" y="2006250"/>
            <a:ext cx="4907875" cy="29848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Komponen Sistem Basis Data</a:t>
            </a:r>
            <a:endParaRPr/>
          </a:p>
        </p:txBody>
      </p:sp>
      <p:sp>
        <p:nvSpPr>
          <p:cNvPr id="253" name="Google Shape;253;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Hardware (perangkat keras), komputer, laptop, server dan lain-lain</a:t>
            </a:r>
            <a:endParaRPr/>
          </a:p>
          <a:p>
            <a:pPr indent="-311150" lvl="0" marL="457200" rtl="0" algn="l">
              <a:spcBef>
                <a:spcPts val="0"/>
              </a:spcBef>
              <a:spcAft>
                <a:spcPts val="0"/>
              </a:spcAft>
              <a:buSzPts val="1300"/>
              <a:buChar char="●"/>
            </a:pPr>
            <a:r>
              <a:rPr lang="id"/>
              <a:t>Sistem Operasi, seperti Windows, Mac OS, Linux, dan lain-lain</a:t>
            </a:r>
            <a:endParaRPr/>
          </a:p>
          <a:p>
            <a:pPr indent="-311150" lvl="0" marL="457200" rtl="0" algn="l">
              <a:spcBef>
                <a:spcPts val="0"/>
              </a:spcBef>
              <a:spcAft>
                <a:spcPts val="0"/>
              </a:spcAft>
              <a:buSzPts val="1300"/>
              <a:buChar char="●"/>
            </a:pPr>
            <a:r>
              <a:rPr lang="id"/>
              <a:t>Aplikasi Basis Data, seperti MySQL, PostgreSQL, SQL Server, dan lain-lain</a:t>
            </a:r>
            <a:endParaRPr/>
          </a:p>
          <a:p>
            <a:pPr indent="-311150" lvl="0" marL="457200" rtl="0" algn="l">
              <a:spcBef>
                <a:spcPts val="0"/>
              </a:spcBef>
              <a:spcAft>
                <a:spcPts val="0"/>
              </a:spcAft>
              <a:buSzPts val="1300"/>
              <a:buChar char="●"/>
            </a:pPr>
            <a:r>
              <a:rPr lang="id"/>
              <a:t>User, pengguna seperti programmer, database admin, end user dan lain-lain</a:t>
            </a:r>
            <a:endParaRPr/>
          </a:p>
          <a:p>
            <a:pPr indent="-311150" lvl="0" marL="457200" rtl="0" algn="l">
              <a:spcBef>
                <a:spcPts val="0"/>
              </a:spcBef>
              <a:spcAft>
                <a:spcPts val="0"/>
              </a:spcAft>
              <a:buSzPts val="1300"/>
              <a:buChar char="●"/>
            </a:pPr>
            <a:r>
              <a:rPr lang="id"/>
              <a:t>Aplikasi lain, yang menggunakan basis data, seperti web, desktop, dan lain-lain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Komponen Sistem Basis Data</a:t>
            </a:r>
            <a:endParaRPr/>
          </a:p>
        </p:txBody>
      </p:sp>
      <p:pic>
        <p:nvPicPr>
          <p:cNvPr id="259" name="Google Shape;259;p41"/>
          <p:cNvPicPr preferRelativeResize="0"/>
          <p:nvPr/>
        </p:nvPicPr>
        <p:blipFill>
          <a:blip r:embed="rId3">
            <a:alphaModFix/>
          </a:blip>
          <a:stretch>
            <a:fillRect/>
          </a:stretch>
        </p:blipFill>
        <p:spPr>
          <a:xfrm>
            <a:off x="805850" y="2006250"/>
            <a:ext cx="7532300" cy="2984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Bahasa Basis Data</a:t>
            </a:r>
            <a:endParaRPr/>
          </a:p>
        </p:txBody>
      </p:sp>
      <p:sp>
        <p:nvSpPr>
          <p:cNvPr id="265" name="Google Shape;265;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Sistem basis data merupakan perantara antara basis data dan pengguna (orang ataupun aplikasi lain)</a:t>
            </a:r>
            <a:endParaRPr/>
          </a:p>
          <a:p>
            <a:pPr indent="-311150" lvl="0" marL="457200" rtl="0" algn="l">
              <a:spcBef>
                <a:spcPts val="0"/>
              </a:spcBef>
              <a:spcAft>
                <a:spcPts val="0"/>
              </a:spcAft>
              <a:buSzPts val="1300"/>
              <a:buChar char="●"/>
            </a:pPr>
            <a:r>
              <a:rPr lang="id"/>
              <a:t>Biasanya untuk mengelola basis data, kita akan menggunakan bahasa basis data, sesuai dengan sistem basis data yang kita gunakan</a:t>
            </a:r>
            <a:endParaRPr/>
          </a:p>
          <a:p>
            <a:pPr indent="-311150" lvl="0" marL="457200" rtl="0" algn="l">
              <a:spcBef>
                <a:spcPts val="0"/>
              </a:spcBef>
              <a:spcAft>
                <a:spcPts val="0"/>
              </a:spcAft>
              <a:buSzPts val="1300"/>
              <a:buChar char="●"/>
            </a:pPr>
            <a:r>
              <a:rPr lang="id"/>
              <a:t>Secara garis besar, dalam bahasa basis data terdapat dua jenis perintah :</a:t>
            </a:r>
            <a:endParaRPr/>
          </a:p>
          <a:p>
            <a:pPr indent="-311150" lvl="0" marL="457200" rtl="0" algn="l">
              <a:spcBef>
                <a:spcPts val="0"/>
              </a:spcBef>
              <a:spcAft>
                <a:spcPts val="0"/>
              </a:spcAft>
              <a:buSzPts val="1300"/>
              <a:buChar char="●"/>
            </a:pPr>
            <a:r>
              <a:rPr lang="id"/>
              <a:t>DDL (Data Definition Language), dan </a:t>
            </a:r>
            <a:endParaRPr/>
          </a:p>
          <a:p>
            <a:pPr indent="-311150" lvl="0" marL="457200" rtl="0" algn="l">
              <a:spcBef>
                <a:spcPts val="0"/>
              </a:spcBef>
              <a:spcAft>
                <a:spcPts val="0"/>
              </a:spcAft>
              <a:buSzPts val="1300"/>
              <a:buChar char="●"/>
            </a:pPr>
            <a:r>
              <a:rPr lang="id"/>
              <a:t>DML (Data Manipulation Language)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Data Definition Language</a:t>
            </a:r>
            <a:endParaRPr/>
          </a:p>
        </p:txBody>
      </p:sp>
      <p:sp>
        <p:nvSpPr>
          <p:cNvPr id="271" name="Google Shape;271;p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DDL merupakan perintah-perintah dalam bahasa basis data untuk membuat struktur bentuk dari basis data yang akan kita buat</a:t>
            </a:r>
            <a:endParaRPr/>
          </a:p>
          <a:p>
            <a:pPr indent="-311150" lvl="0" marL="457200" rtl="0" algn="l">
              <a:spcBef>
                <a:spcPts val="0"/>
              </a:spcBef>
              <a:spcAft>
                <a:spcPts val="0"/>
              </a:spcAft>
              <a:buSzPts val="1300"/>
              <a:buChar char="●"/>
            </a:pPr>
            <a:r>
              <a:rPr lang="id"/>
              <a:t>Misalnya perintah untuk membuat, mengubah atau menghapus basis data (arsip), tempat menyimpan tabel (file)</a:t>
            </a:r>
            <a:endParaRPr/>
          </a:p>
          <a:p>
            <a:pPr indent="-311150" lvl="0" marL="457200" rtl="0" algn="l">
              <a:spcBef>
                <a:spcPts val="0"/>
              </a:spcBef>
              <a:spcAft>
                <a:spcPts val="0"/>
              </a:spcAft>
              <a:buSzPts val="1300"/>
              <a:buChar char="●"/>
            </a:pPr>
            <a:r>
              <a:rPr lang="id"/>
              <a:t>Perintah untuk membuat, mengubah, menghapus table (tempat menyimpan data)</a:t>
            </a:r>
            <a:endParaRPr/>
          </a:p>
          <a:p>
            <a:pPr indent="-311150" lvl="0" marL="457200" rtl="0" algn="l">
              <a:spcBef>
                <a:spcPts val="0"/>
              </a:spcBef>
              <a:spcAft>
                <a:spcPts val="0"/>
              </a:spcAft>
              <a:buSzPts val="1300"/>
              <a:buChar char="●"/>
            </a:pPr>
            <a:r>
              <a:rPr lang="id"/>
              <a:t>Selain itu, dalam DDL kita juga perlu menentukan kamus data dari tiap table yang kita buat, seperti nama-nama kolom di tabel nya dan tipe data untuk kolom di tabel nya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12+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Data Manipulation Language</a:t>
            </a:r>
            <a:endParaRPr/>
          </a:p>
        </p:txBody>
      </p:sp>
      <p:sp>
        <p:nvSpPr>
          <p:cNvPr id="277" name="Google Shape;277;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DML merupakan perintah-perintah dalam bahasa basis data untuk memanipulasi data setelah kita buat struktur basis datanya menggunakan DDL</a:t>
            </a:r>
            <a:endParaRPr/>
          </a:p>
          <a:p>
            <a:pPr indent="-311150" lvl="0" marL="457200" rtl="0" algn="l">
              <a:spcBef>
                <a:spcPts val="0"/>
              </a:spcBef>
              <a:spcAft>
                <a:spcPts val="0"/>
              </a:spcAft>
              <a:buSzPts val="1300"/>
              <a:buChar char="●"/>
            </a:pPr>
            <a:r>
              <a:rPr lang="id"/>
              <a:t>Misalnya menambah, mengubah, menghapus, mencari data di tabel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Bahasa Basis Data</a:t>
            </a:r>
            <a:endParaRPr/>
          </a:p>
        </p:txBody>
      </p:sp>
      <p:pic>
        <p:nvPicPr>
          <p:cNvPr id="283" name="Google Shape;283;p45"/>
          <p:cNvPicPr preferRelativeResize="0"/>
          <p:nvPr/>
        </p:nvPicPr>
        <p:blipFill>
          <a:blip r:embed="rId3">
            <a:alphaModFix/>
          </a:blip>
          <a:stretch>
            <a:fillRect/>
          </a:stretch>
        </p:blipFill>
        <p:spPr>
          <a:xfrm>
            <a:off x="152400" y="2006250"/>
            <a:ext cx="8839204" cy="285288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Model Data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Model Data</a:t>
            </a:r>
            <a:endParaRPr/>
          </a:p>
        </p:txBody>
      </p:sp>
      <p:sp>
        <p:nvSpPr>
          <p:cNvPr id="294" name="Google Shape;294;p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Model data merupakan kumpulan konseptual</a:t>
            </a:r>
            <a:r>
              <a:rPr lang="id"/>
              <a:t> untuk menggambarkan data, hubungan data dan batasan data</a:t>
            </a:r>
            <a:endParaRPr/>
          </a:p>
          <a:p>
            <a:pPr indent="-311150" lvl="0" marL="457200" rtl="0" algn="l">
              <a:spcBef>
                <a:spcPts val="0"/>
              </a:spcBef>
              <a:spcAft>
                <a:spcPts val="0"/>
              </a:spcAft>
              <a:buSzPts val="1300"/>
              <a:buChar char="●"/>
            </a:pPr>
            <a:r>
              <a:rPr lang="id"/>
              <a:t>Model data dibuat dengan tujuan agar kita bisa tahu makna dari data dan juga relasi antar data nya</a:t>
            </a:r>
            <a:endParaRPr/>
          </a:p>
          <a:p>
            <a:pPr indent="-311150" lvl="0" marL="457200" rtl="0" algn="l">
              <a:spcBef>
                <a:spcPts val="0"/>
              </a:spcBef>
              <a:spcAft>
                <a:spcPts val="0"/>
              </a:spcAft>
              <a:buSzPts val="1300"/>
              <a:buChar char="●"/>
            </a:pPr>
            <a:r>
              <a:rPr lang="id"/>
              <a:t>Terdapat banyak cara untuk membuat model data, dan yang paling populer adalah menggunakan ERD (Entity Relationship Diagram)</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Fakta Dunia Nyata</a:t>
            </a:r>
            <a:endParaRPr/>
          </a:p>
        </p:txBody>
      </p:sp>
      <p:sp>
        <p:nvSpPr>
          <p:cNvPr id="300" name="Google Shape;300;p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Seperti yang dibawah diawal tentang data, yaitu fakta dunia nyata (real world)</a:t>
            </a:r>
            <a:endParaRPr/>
          </a:p>
          <a:p>
            <a:pPr indent="-311150" lvl="0" marL="457200" rtl="0" algn="l">
              <a:spcBef>
                <a:spcPts val="0"/>
              </a:spcBef>
              <a:spcAft>
                <a:spcPts val="0"/>
              </a:spcAft>
              <a:buSzPts val="1300"/>
              <a:buChar char="●"/>
            </a:pPr>
            <a:r>
              <a:rPr lang="id"/>
              <a:t>Fakta dunia nyata disini bukan berarti data harus dalam bentuk sesuai yang berwujud, bisa juga sesuatu yang tidak berwujud</a:t>
            </a:r>
            <a:endParaRPr/>
          </a:p>
          <a:p>
            <a:pPr indent="-311150" lvl="0" marL="457200" rtl="0" algn="l">
              <a:spcBef>
                <a:spcPts val="0"/>
              </a:spcBef>
              <a:spcAft>
                <a:spcPts val="0"/>
              </a:spcAft>
              <a:buSzPts val="1300"/>
              <a:buChar char="●"/>
            </a:pPr>
            <a:r>
              <a:rPr lang="id"/>
              <a:t>Selain itu, fakta dunia nyata dalam basis data juga biasanya cakupannya lebih sempit, mengikuti ruang lingkup yang sedang ditinjau</a:t>
            </a:r>
            <a:endParaRPr/>
          </a:p>
          <a:p>
            <a:pPr indent="-311150" lvl="0" marL="457200" rtl="0" algn="l">
              <a:spcBef>
                <a:spcPts val="0"/>
              </a:spcBef>
              <a:spcAft>
                <a:spcPts val="0"/>
              </a:spcAft>
              <a:buSzPts val="1300"/>
              <a:buChar char="●"/>
            </a:pPr>
            <a:r>
              <a:rPr lang="id"/>
              <a:t>Misal data pengguna dalam ruang lingkup Bank (yaitu nasabah), pasti berbeda dengan ruang lingkup Rumah Sakit (yaitu pasien)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Entity Relationship Model</a:t>
            </a:r>
            <a:endParaRPr/>
          </a:p>
        </p:txBody>
      </p:sp>
      <p:sp>
        <p:nvSpPr>
          <p:cNvPr id="306" name="Google Shape;306;p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Model data dalam basis data, kebanyakan dibuat dalam bentuk Entity Relationship Model</a:t>
            </a:r>
            <a:endParaRPr/>
          </a:p>
          <a:p>
            <a:pPr indent="-311150" lvl="0" marL="457200" rtl="0" algn="l">
              <a:spcBef>
                <a:spcPts val="0"/>
              </a:spcBef>
              <a:spcAft>
                <a:spcPts val="0"/>
              </a:spcAft>
              <a:buSzPts val="1300"/>
              <a:buChar char="●"/>
            </a:pPr>
            <a:r>
              <a:rPr lang="id"/>
              <a:t>Dalam model ER, data dunia nyata direpresentasikan dalam komponen-komponen</a:t>
            </a:r>
            <a:endParaRPr/>
          </a:p>
          <a:p>
            <a:pPr indent="-311150" lvl="0" marL="457200" rtl="0" algn="l">
              <a:spcBef>
                <a:spcPts val="0"/>
              </a:spcBef>
              <a:spcAft>
                <a:spcPts val="0"/>
              </a:spcAft>
              <a:buSzPts val="1300"/>
              <a:buChar char="●"/>
            </a:pPr>
            <a:r>
              <a:rPr lang="id"/>
              <a:t>Terdapat beberapa komponen dalam model ER, yaitu Entity, Attribute dan Relationship</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Entity</a:t>
            </a:r>
            <a:endParaRPr/>
          </a:p>
        </p:txBody>
      </p:sp>
      <p:sp>
        <p:nvSpPr>
          <p:cNvPr id="312" name="Google Shape;312;p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Entity merupakan individu yang mewakili data (fakta) yang nyata, dan bisa dibedakan dari sesuatu yang lain</a:t>
            </a:r>
            <a:endParaRPr/>
          </a:p>
          <a:p>
            <a:pPr indent="-311150" lvl="0" marL="457200" rtl="0" algn="l">
              <a:spcBef>
                <a:spcPts val="0"/>
              </a:spcBef>
              <a:spcAft>
                <a:spcPts val="0"/>
              </a:spcAft>
              <a:buSzPts val="1300"/>
              <a:buChar char="●"/>
            </a:pPr>
            <a:r>
              <a:rPr lang="id"/>
              <a:t>Saat menentukan sebuah Entity, kita perlu lihat ruang lingkup yang sedang kita kerjakan, </a:t>
            </a:r>
            <a:endParaRPr/>
          </a:p>
          <a:p>
            <a:pPr indent="-311150" lvl="0" marL="457200" rtl="0" algn="l">
              <a:spcBef>
                <a:spcPts val="0"/>
              </a:spcBef>
              <a:spcAft>
                <a:spcPts val="0"/>
              </a:spcAft>
              <a:buSzPts val="1300"/>
              <a:buChar char="●"/>
            </a:pPr>
            <a:r>
              <a:rPr lang="id"/>
              <a:t>Contoh, Orang mungkin bisa kita anggap sebagai satu Entity, namun dalam ruang lingkup Rumah Sakit, bisa jadi tidak dalam dibuat dalam satu Entity, karena Orang tergantung jenis nya, misal apakah Entity Pasien atau Entity Dokter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Attribute</a:t>
            </a:r>
            <a:endParaRPr/>
          </a:p>
        </p:txBody>
      </p:sp>
      <p:sp>
        <p:nvSpPr>
          <p:cNvPr id="318" name="Google Shape;318;p5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Setiap Entity pasti memiliki Attribute yang mendeskripsikan karakteristik dari Entity tersebut</a:t>
            </a:r>
            <a:endParaRPr/>
          </a:p>
          <a:p>
            <a:pPr indent="-311150" lvl="0" marL="457200" rtl="0" algn="l">
              <a:spcBef>
                <a:spcPts val="0"/>
              </a:spcBef>
              <a:spcAft>
                <a:spcPts val="0"/>
              </a:spcAft>
              <a:buSzPts val="1300"/>
              <a:buChar char="●"/>
            </a:pPr>
            <a:r>
              <a:rPr lang="id"/>
              <a:t>Penentuan Attribute dalam Entity biasanya berdasarkan fakta yang ada dan yang dibutuhkan dalam ruang lingkup nya saja</a:t>
            </a:r>
            <a:endParaRPr/>
          </a:p>
          <a:p>
            <a:pPr indent="-311150" lvl="0" marL="457200" rtl="0" algn="l">
              <a:spcBef>
                <a:spcPts val="0"/>
              </a:spcBef>
              <a:spcAft>
                <a:spcPts val="0"/>
              </a:spcAft>
              <a:buSzPts val="1300"/>
              <a:buChar char="●"/>
            </a:pPr>
            <a:r>
              <a:rPr lang="id"/>
              <a:t>Contoh dalam Entity Pasien, kita bisa menambahkan Attribute seperti Nomor Pasien, Nama Pasien, Alamat Pasien, dan lain-lain</a:t>
            </a:r>
            <a:endParaRPr/>
          </a:p>
          <a:p>
            <a:pPr indent="-311150" lvl="0" marL="457200" rtl="0" algn="l">
              <a:spcBef>
                <a:spcPts val="0"/>
              </a:spcBef>
              <a:spcAft>
                <a:spcPts val="0"/>
              </a:spcAft>
              <a:buSzPts val="1300"/>
              <a:buChar char="●"/>
            </a:pPr>
            <a:r>
              <a:rPr lang="id"/>
              <a:t>Dan fakta yang tidak masuk dalam ruang lingkup mungkin tidak kita perlu jadikan Attribute, misalnya Hobby Pasien, Harta Pasien, dan lain-lain</a:t>
            </a:r>
            <a:endParaRPr/>
          </a:p>
          <a:p>
            <a:pPr indent="-311150" lvl="0" marL="457200" rtl="0" algn="l">
              <a:spcBef>
                <a:spcPts val="0"/>
              </a:spcBef>
              <a:spcAft>
                <a:spcPts val="0"/>
              </a:spcAft>
              <a:buSzPts val="1300"/>
              <a:buChar char="●"/>
            </a:pPr>
            <a:r>
              <a:rPr lang="id"/>
              <a:t>Dalam Attribute, biasanya terdapat Attribute Kunci yang digunakan sebagai kunci representasi dari Entity tersebut, contoh misal Nomor Pasien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Relationship</a:t>
            </a:r>
            <a:endParaRPr/>
          </a:p>
        </p:txBody>
      </p:sp>
      <p:sp>
        <p:nvSpPr>
          <p:cNvPr id="324" name="Google Shape;324;p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Relationship merupakan hubungan antar Entity</a:t>
            </a:r>
            <a:endParaRPr/>
          </a:p>
          <a:p>
            <a:pPr indent="-311150" lvl="0" marL="457200" rtl="0" algn="l">
              <a:spcBef>
                <a:spcPts val="0"/>
              </a:spcBef>
              <a:spcAft>
                <a:spcPts val="0"/>
              </a:spcAft>
              <a:buSzPts val="1300"/>
              <a:buChar char="●"/>
            </a:pPr>
            <a:r>
              <a:rPr lang="id"/>
              <a:t>Detail tentang Relationship akan dibahas di materi Model Data Relationship</a:t>
            </a:r>
            <a:endParaRPr/>
          </a:p>
          <a:p>
            <a:pPr indent="-311150" lvl="0" marL="457200" rtl="0" algn="l">
              <a:spcBef>
                <a:spcPts val="0"/>
              </a:spcBef>
              <a:spcAft>
                <a:spcPts val="0"/>
              </a:spcAft>
              <a:buSzPts val="1300"/>
              <a:buChar char="●"/>
            </a:pPr>
            <a:r>
              <a:rPr lang="id"/>
              <a:t>Contoh misal dalam ruang lingkup Rumah Sakit, hubungan Entity Dokter dan Pasien adalah merawat misalnya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Entity Relationship Diagram</a:t>
            </a:r>
            <a:endParaRPr/>
          </a:p>
        </p:txBody>
      </p:sp>
      <p:sp>
        <p:nvSpPr>
          <p:cNvPr id="330" name="Google Shape;330;p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menentukan Entity, Attribute dan Relationship, selanjutnya dalam ER, biasanya akan dibuat dalam bentuk diagram</a:t>
            </a:r>
            <a:endParaRPr/>
          </a:p>
          <a:p>
            <a:pPr indent="-311150" lvl="0" marL="457200" rtl="0" algn="l">
              <a:spcBef>
                <a:spcPts val="0"/>
              </a:spcBef>
              <a:spcAft>
                <a:spcPts val="0"/>
              </a:spcAft>
              <a:buSzPts val="1300"/>
              <a:buChar char="●"/>
            </a:pPr>
            <a:r>
              <a:rPr lang="id"/>
              <a:t>Entity Relationship Diagram (ERD) sangatlah sederhana, kita bisa merepresentasikan tiap Entity, Attribute, Relationship dan hubungannya (Link) dengan gambar seperti di halaman selanjutnya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Linkedin : </a:t>
            </a:r>
            <a:r>
              <a:rPr lang="id" u="sng">
                <a:solidFill>
                  <a:schemeClr val="hlink"/>
                </a:solidFill>
                <a:hlinkClick r:id="rId4"/>
              </a:rPr>
              <a:t>https://www.linkedin.com/company/programmer-zaman-now/</a:t>
            </a:r>
            <a:r>
              <a:rPr lang="id"/>
              <a:t> </a:t>
            </a:r>
            <a:endParaRPr/>
          </a:p>
          <a:p>
            <a:pPr indent="-311150" lvl="0" marL="457200" rtl="0" algn="l">
              <a:spcBef>
                <a:spcPts val="0"/>
              </a:spcBef>
              <a:spcAft>
                <a:spcPts val="0"/>
              </a:spcAft>
              <a:buSzPts val="1300"/>
              <a:buChar char="●"/>
            </a:pPr>
            <a:r>
              <a:rPr lang="id"/>
              <a:t>Facebook : </a:t>
            </a:r>
            <a:r>
              <a:rPr lang="id" u="sng">
                <a:solidFill>
                  <a:schemeClr val="hlink"/>
                </a:solidFill>
                <a:hlinkClick r:id="rId5"/>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6"/>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7"/>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8"/>
              </a:rPr>
              <a:t>t.me/ProgrammerZamanNow</a:t>
            </a:r>
            <a:endParaRPr/>
          </a:p>
          <a:p>
            <a:pPr indent="-311150" lvl="0" marL="457200" rtl="0" algn="l">
              <a:spcBef>
                <a:spcPts val="0"/>
              </a:spcBef>
              <a:spcAft>
                <a:spcPts val="0"/>
              </a:spcAft>
              <a:buSzPts val="1300"/>
              <a:buChar char="●"/>
            </a:pPr>
            <a:r>
              <a:rPr lang="id"/>
              <a:t>Tiktok : </a:t>
            </a:r>
            <a:r>
              <a:rPr lang="id" u="sng">
                <a:solidFill>
                  <a:schemeClr val="hlink"/>
                </a:solidFill>
                <a:hlinkClick r:id="rId9"/>
              </a:rPr>
              <a:t>https://tiktok.com/@programmerzamannow</a:t>
            </a:r>
            <a:r>
              <a:rPr lang="id"/>
              <a:t> </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Entity Relationship Diagram</a:t>
            </a:r>
            <a:endParaRPr/>
          </a:p>
        </p:txBody>
      </p:sp>
      <p:pic>
        <p:nvPicPr>
          <p:cNvPr id="336" name="Google Shape;336;p54"/>
          <p:cNvPicPr preferRelativeResize="0"/>
          <p:nvPr/>
        </p:nvPicPr>
        <p:blipFill>
          <a:blip r:embed="rId3">
            <a:alphaModFix/>
          </a:blip>
          <a:stretch>
            <a:fillRect/>
          </a:stretch>
        </p:blipFill>
        <p:spPr>
          <a:xfrm>
            <a:off x="1248863" y="2006250"/>
            <a:ext cx="6646266" cy="2984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Tahapan Pembuatan ERD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Kasus : Toko Online</a:t>
            </a:r>
            <a:endParaRPr/>
          </a:p>
        </p:txBody>
      </p:sp>
      <p:sp>
        <p:nvSpPr>
          <p:cNvPr id="347" name="Google Shape;347;p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Misal kita akan membuat Toko Online (ruang lingkup)</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Menentukan Entity</a:t>
            </a:r>
            <a:endParaRPr/>
          </a:p>
        </p:txBody>
      </p:sp>
      <p:sp>
        <p:nvSpPr>
          <p:cNvPr id="353" name="Google Shape;353;p5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Hal pertama yang perlu kita tentukan dalam membuat ERD adalah menentukan Entity yang akan terlibat dalam toko online tersebut</a:t>
            </a:r>
            <a:endParaRPr/>
          </a:p>
          <a:p>
            <a:pPr indent="-311150" lvl="0" marL="457200" rtl="0" algn="l">
              <a:spcBef>
                <a:spcPts val="0"/>
              </a:spcBef>
              <a:spcAft>
                <a:spcPts val="0"/>
              </a:spcAft>
              <a:buSzPts val="1300"/>
              <a:buChar char="●"/>
            </a:pPr>
            <a:r>
              <a:rPr lang="id"/>
              <a:t>Misal dalam toko online, kita akan menentukan tiga Entity yang terlibat, yaitu Pembeli, Penjual dan Barang</a:t>
            </a:r>
            <a:endParaRPr/>
          </a:p>
          <a:p>
            <a:pPr indent="-311150" lvl="0" marL="457200" rtl="0" algn="l">
              <a:spcBef>
                <a:spcPts val="0"/>
              </a:spcBef>
              <a:spcAft>
                <a:spcPts val="0"/>
              </a:spcAft>
              <a:buSzPts val="1300"/>
              <a:buChar char="●"/>
            </a:pPr>
            <a:r>
              <a:rPr lang="id"/>
              <a:t>Perlu diingat, dalam toko online yang nyata, sebenarnya banyak sekali Entity yang terlibat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Diagram Entity</a:t>
            </a:r>
            <a:endParaRPr/>
          </a:p>
        </p:txBody>
      </p:sp>
      <p:pic>
        <p:nvPicPr>
          <p:cNvPr id="359" name="Google Shape;359;p58"/>
          <p:cNvPicPr preferRelativeResize="0"/>
          <p:nvPr/>
        </p:nvPicPr>
        <p:blipFill>
          <a:blip r:embed="rId3">
            <a:alphaModFix/>
          </a:blip>
          <a:stretch>
            <a:fillRect/>
          </a:stretch>
        </p:blipFill>
        <p:spPr>
          <a:xfrm>
            <a:off x="152400" y="2006250"/>
            <a:ext cx="8839203" cy="289956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Menentukan Attribute Key</a:t>
            </a:r>
            <a:endParaRPr/>
          </a:p>
        </p:txBody>
      </p:sp>
      <p:sp>
        <p:nvSpPr>
          <p:cNvPr id="365" name="Google Shape;365;p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Setiap Entity wajib memiliki Attribute Key, maka selanjutnya kita perlu menentukan Attribute Key dari tiap Entity</a:t>
            </a:r>
            <a:endParaRPr/>
          </a:p>
          <a:p>
            <a:pPr indent="-311150" lvl="0" marL="457200" rtl="0" algn="l">
              <a:spcBef>
                <a:spcPts val="0"/>
              </a:spcBef>
              <a:spcAft>
                <a:spcPts val="0"/>
              </a:spcAft>
              <a:buSzPts val="1300"/>
              <a:buChar char="●"/>
            </a:pPr>
            <a:r>
              <a:rPr lang="id"/>
              <a:t>Misal pada</a:t>
            </a:r>
            <a:endParaRPr/>
          </a:p>
          <a:p>
            <a:pPr indent="-311150" lvl="0" marL="457200" rtl="0" algn="l">
              <a:spcBef>
                <a:spcPts val="0"/>
              </a:spcBef>
              <a:spcAft>
                <a:spcPts val="0"/>
              </a:spcAft>
              <a:buSzPts val="1300"/>
              <a:buChar char="●"/>
            </a:pPr>
            <a:r>
              <a:rPr lang="id"/>
              <a:t>Pelanggan, Attribute Key nya adalah Email</a:t>
            </a:r>
            <a:endParaRPr/>
          </a:p>
          <a:p>
            <a:pPr indent="-311150" lvl="0" marL="457200" rtl="0" algn="l">
              <a:spcBef>
                <a:spcPts val="0"/>
              </a:spcBef>
              <a:spcAft>
                <a:spcPts val="0"/>
              </a:spcAft>
              <a:buSzPts val="1300"/>
              <a:buChar char="●"/>
            </a:pPr>
            <a:r>
              <a:rPr lang="id"/>
              <a:t>Pembeli, Attribute Key nya adalah Email, dan</a:t>
            </a:r>
            <a:endParaRPr/>
          </a:p>
          <a:p>
            <a:pPr indent="-311150" lvl="0" marL="457200" rtl="0" algn="l">
              <a:spcBef>
                <a:spcPts val="0"/>
              </a:spcBef>
              <a:spcAft>
                <a:spcPts val="0"/>
              </a:spcAft>
              <a:buSzPts val="1300"/>
              <a:buChar char="●"/>
            </a:pPr>
            <a:r>
              <a:rPr lang="id"/>
              <a:t>Barang, Attribute Key nya adalah SKU</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Attribute Key</a:t>
            </a:r>
            <a:endParaRPr/>
          </a:p>
        </p:txBody>
      </p:sp>
      <p:pic>
        <p:nvPicPr>
          <p:cNvPr id="371" name="Google Shape;371;p60"/>
          <p:cNvPicPr preferRelativeResize="0"/>
          <p:nvPr/>
        </p:nvPicPr>
        <p:blipFill>
          <a:blip r:embed="rId3">
            <a:alphaModFix/>
          </a:blip>
          <a:stretch>
            <a:fillRect/>
          </a:stretch>
        </p:blipFill>
        <p:spPr>
          <a:xfrm>
            <a:off x="2037675" y="2006250"/>
            <a:ext cx="5072249" cy="29848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Menentukan Attribute</a:t>
            </a:r>
            <a:endParaRPr/>
          </a:p>
        </p:txBody>
      </p:sp>
      <p:sp>
        <p:nvSpPr>
          <p:cNvPr id="377" name="Google Shape;377;p6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menentukan Attribute Key, selanjutnya kita bisa lanjutkan dengan menentukan Attribute dari tiap Entity yang masuk ke ruang lingkup yang akan kita buat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Attribute</a:t>
            </a:r>
            <a:endParaRPr/>
          </a:p>
        </p:txBody>
      </p:sp>
      <p:pic>
        <p:nvPicPr>
          <p:cNvPr id="383" name="Google Shape;383;p62"/>
          <p:cNvPicPr preferRelativeResize="0"/>
          <p:nvPr/>
        </p:nvPicPr>
        <p:blipFill>
          <a:blip r:embed="rId3">
            <a:alphaModFix/>
          </a:blip>
          <a:stretch>
            <a:fillRect/>
          </a:stretch>
        </p:blipFill>
        <p:spPr>
          <a:xfrm>
            <a:off x="1920338" y="2006250"/>
            <a:ext cx="5303317" cy="29848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Selanjutnya</a:t>
            </a:r>
            <a:endParaRPr/>
          </a:p>
        </p:txBody>
      </p:sp>
      <p:sp>
        <p:nvSpPr>
          <p:cNvPr id="389" name="Google Shape;389;p6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Selanjutnya kita perlu menentukan Relationship antar Entity, dan kita akan bahas di materi tersendiri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Basis Data</a:t>
            </a:r>
            <a:endParaRPr/>
          </a:p>
          <a:p>
            <a:pPr indent="-311150" lvl="0" marL="457200" rtl="0" algn="l">
              <a:spcBef>
                <a:spcPts val="0"/>
              </a:spcBef>
              <a:spcAft>
                <a:spcPts val="0"/>
              </a:spcAft>
              <a:buSzPts val="1300"/>
              <a:buChar char="●"/>
            </a:pPr>
            <a:r>
              <a:rPr lang="id"/>
              <a:t>Sistem Basis Data</a:t>
            </a:r>
            <a:endParaRPr/>
          </a:p>
          <a:p>
            <a:pPr indent="-311150" lvl="0" marL="457200" rtl="0" algn="l">
              <a:spcBef>
                <a:spcPts val="0"/>
              </a:spcBef>
              <a:spcAft>
                <a:spcPts val="0"/>
              </a:spcAft>
              <a:buSzPts val="1300"/>
              <a:buChar char="●"/>
            </a:pPr>
            <a:r>
              <a:rPr lang="id"/>
              <a:t>Basis Data Relational</a:t>
            </a:r>
            <a:endParaRPr/>
          </a:p>
          <a:p>
            <a:pPr indent="-311150" lvl="0" marL="457200" rtl="0" algn="l">
              <a:spcBef>
                <a:spcPts val="0"/>
              </a:spcBef>
              <a:spcAft>
                <a:spcPts val="0"/>
              </a:spcAft>
              <a:buSzPts val="1300"/>
              <a:buChar char="●"/>
            </a:pPr>
            <a:r>
              <a:rPr lang="id"/>
              <a:t>Model Data</a:t>
            </a:r>
            <a:endParaRPr/>
          </a:p>
          <a:p>
            <a:pPr indent="-311150" lvl="0" marL="457200" rtl="0" algn="l">
              <a:spcBef>
                <a:spcPts val="0"/>
              </a:spcBef>
              <a:spcAft>
                <a:spcPts val="0"/>
              </a:spcAft>
              <a:buSzPts val="1300"/>
              <a:buChar char="●"/>
            </a:pPr>
            <a:r>
              <a:rPr lang="id"/>
              <a:t>Model Data Relational</a:t>
            </a:r>
            <a:endParaRPr/>
          </a:p>
          <a:p>
            <a:pPr indent="-311150" lvl="0" marL="457200" rtl="0" algn="l">
              <a:spcBef>
                <a:spcPts val="0"/>
              </a:spcBef>
              <a:spcAft>
                <a:spcPts val="0"/>
              </a:spcAft>
              <a:buSzPts val="1300"/>
              <a:buChar char="●"/>
            </a:pPr>
            <a:r>
              <a:rPr lang="id"/>
              <a:t>Normalisasi Data</a:t>
            </a:r>
            <a:endParaRPr/>
          </a:p>
          <a:p>
            <a:pPr indent="-311150" lvl="0" marL="457200" rtl="0" algn="l">
              <a:spcBef>
                <a:spcPts val="0"/>
              </a:spcBef>
              <a:spcAft>
                <a:spcPts val="0"/>
              </a:spcAft>
              <a:buSzPts val="1300"/>
              <a:buChar char="●"/>
            </a:pPr>
            <a:r>
              <a:rPr lang="id"/>
              <a:t>Denormalisasi Data</a:t>
            </a:r>
            <a:endParaRPr/>
          </a:p>
          <a:p>
            <a:pPr indent="-311150" lvl="0" marL="457200" rtl="0" algn="l">
              <a:spcBef>
                <a:spcPts val="0"/>
              </a:spcBef>
              <a:spcAft>
                <a:spcPts val="0"/>
              </a:spcAft>
              <a:buSzPts val="1300"/>
              <a:buChar char="●"/>
            </a:pPr>
            <a:r>
              <a:rPr lang="id"/>
              <a:t>Aplikasi Sistem Basis Data</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Implementasi Model Data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Implementasi Model Data</a:t>
            </a:r>
            <a:endParaRPr/>
          </a:p>
        </p:txBody>
      </p:sp>
      <p:sp>
        <p:nvSpPr>
          <p:cNvPr id="400" name="Google Shape;400;p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Implementasi model data merupakan tahapan untuk membuat basis data secara fisik yang ditempatkan dalam disk dengan bantuan sistem basis data</a:t>
            </a:r>
            <a:endParaRPr/>
          </a:p>
          <a:p>
            <a:pPr indent="-311150" lvl="0" marL="457200" rtl="0" algn="l">
              <a:spcBef>
                <a:spcPts val="0"/>
              </a:spcBef>
              <a:spcAft>
                <a:spcPts val="0"/>
              </a:spcAft>
              <a:buSzPts val="1300"/>
              <a:buChar char="●"/>
            </a:pPr>
            <a:r>
              <a:rPr lang="id"/>
              <a:t>Setelah selesai membuat ERD, kita bisa mulai membuat implementasi nya dalam basis data</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Implementasi Umum</a:t>
            </a:r>
            <a:endParaRPr/>
          </a:p>
        </p:txBody>
      </p:sp>
      <p:sp>
        <p:nvSpPr>
          <p:cNvPr id="406" name="Google Shape;406;p6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umum, Entity yang kita buat di dalam ERD akan menjadi tabel di dalam basis data</a:t>
            </a:r>
            <a:endParaRPr/>
          </a:p>
          <a:p>
            <a:pPr indent="-311150" lvl="0" marL="457200" rtl="0" algn="l">
              <a:spcBef>
                <a:spcPts val="0"/>
              </a:spcBef>
              <a:spcAft>
                <a:spcPts val="0"/>
              </a:spcAft>
              <a:buSzPts val="1300"/>
              <a:buChar char="●"/>
            </a:pPr>
            <a:r>
              <a:rPr lang="id"/>
              <a:t>Dan Attribute yang kita buat dalam ERD, akan menjadi kolom di tabel di dalam basis data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Implementasi Entity Pelanggan</a:t>
            </a:r>
            <a:endParaRPr/>
          </a:p>
        </p:txBody>
      </p:sp>
      <p:pic>
        <p:nvPicPr>
          <p:cNvPr id="412" name="Google Shape;412;p67"/>
          <p:cNvPicPr preferRelativeResize="0"/>
          <p:nvPr/>
        </p:nvPicPr>
        <p:blipFill>
          <a:blip r:embed="rId3">
            <a:alphaModFix/>
          </a:blip>
          <a:stretch>
            <a:fillRect/>
          </a:stretch>
        </p:blipFill>
        <p:spPr>
          <a:xfrm>
            <a:off x="991163" y="2006250"/>
            <a:ext cx="7161670" cy="2984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Implementasi Entity Penjual</a:t>
            </a:r>
            <a:endParaRPr/>
          </a:p>
        </p:txBody>
      </p:sp>
      <p:pic>
        <p:nvPicPr>
          <p:cNvPr id="418" name="Google Shape;418;p68"/>
          <p:cNvPicPr preferRelativeResize="0"/>
          <p:nvPr/>
        </p:nvPicPr>
        <p:blipFill>
          <a:blip r:embed="rId3">
            <a:alphaModFix/>
          </a:blip>
          <a:stretch>
            <a:fillRect/>
          </a:stretch>
        </p:blipFill>
        <p:spPr>
          <a:xfrm>
            <a:off x="152400" y="2006250"/>
            <a:ext cx="8828608" cy="2984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Implementasi Entity Barang</a:t>
            </a:r>
            <a:endParaRPr/>
          </a:p>
        </p:txBody>
      </p:sp>
      <p:pic>
        <p:nvPicPr>
          <p:cNvPr id="424" name="Google Shape;424;p69"/>
          <p:cNvPicPr preferRelativeResize="0"/>
          <p:nvPr/>
        </p:nvPicPr>
        <p:blipFill>
          <a:blip r:embed="rId3">
            <a:alphaModFix/>
          </a:blip>
          <a:stretch>
            <a:fillRect/>
          </a:stretch>
        </p:blipFill>
        <p:spPr>
          <a:xfrm>
            <a:off x="381500" y="2006250"/>
            <a:ext cx="8380991" cy="2984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Kamus Data</a:t>
            </a:r>
            <a:endParaRPr/>
          </a:p>
        </p:txBody>
      </p:sp>
      <p:sp>
        <p:nvSpPr>
          <p:cNvPr id="430" name="Google Shape;430;p7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sistem basis data, setiap kolom di tabel yang kita buat perlu ditentukan tipe datanya</a:t>
            </a:r>
            <a:endParaRPr/>
          </a:p>
          <a:p>
            <a:pPr indent="-311150" lvl="0" marL="457200" rtl="0" algn="l">
              <a:spcBef>
                <a:spcPts val="0"/>
              </a:spcBef>
              <a:spcAft>
                <a:spcPts val="0"/>
              </a:spcAft>
              <a:buSzPts val="1300"/>
              <a:buChar char="●"/>
            </a:pPr>
            <a:r>
              <a:rPr lang="id"/>
              <a:t>Penentuan tipe data biasanya mengikuti tipe data yang tersedia di sistem basis data yang kita gunakan</a:t>
            </a:r>
            <a:endParaRPr/>
          </a:p>
          <a:p>
            <a:pPr indent="-311150" lvl="0" marL="457200" rtl="0" algn="l">
              <a:spcBef>
                <a:spcPts val="0"/>
              </a:spcBef>
              <a:spcAft>
                <a:spcPts val="0"/>
              </a:spcAft>
              <a:buSzPts val="1300"/>
              <a:buChar char="●"/>
            </a:pPr>
            <a:r>
              <a:rPr lang="id"/>
              <a:t>Secara umum ada beberapa tipe data yang umum biasa digunakan di sistem basis data</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Tipe Data</a:t>
            </a:r>
            <a:endParaRPr/>
          </a:p>
        </p:txBody>
      </p:sp>
      <p:sp>
        <p:nvSpPr>
          <p:cNvPr id="436" name="Google Shape;436;p7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Text, untuk kolom yang berisikan data karakter, misal Nama, Alamat, dan sejenisnya</a:t>
            </a:r>
            <a:endParaRPr/>
          </a:p>
          <a:p>
            <a:pPr indent="-311150" lvl="0" marL="457200" rtl="0" algn="l">
              <a:spcBef>
                <a:spcPts val="0"/>
              </a:spcBef>
              <a:spcAft>
                <a:spcPts val="0"/>
              </a:spcAft>
              <a:buSzPts val="1300"/>
              <a:buChar char="●"/>
            </a:pPr>
            <a:r>
              <a:rPr lang="id"/>
              <a:t>Number, untuk kolom yang berisikan data angka, misal Harga, Stok, dan sejenisnya</a:t>
            </a:r>
            <a:endParaRPr/>
          </a:p>
          <a:p>
            <a:pPr indent="-311150" lvl="0" marL="457200" rtl="0" algn="l">
              <a:spcBef>
                <a:spcPts val="0"/>
              </a:spcBef>
              <a:spcAft>
                <a:spcPts val="0"/>
              </a:spcAft>
              <a:buSzPts val="1300"/>
              <a:buChar char="●"/>
            </a:pPr>
            <a:r>
              <a:rPr lang="id"/>
              <a:t>Date, Time, Timestamp untuk kolom yang berisikan data tanggal, waktu atau gabungan tanggal dan waktu, misalnya Tanggal Lahir, Waktu Pendaftaran, dan sejenisnya</a:t>
            </a:r>
            <a:endParaRPr/>
          </a:p>
          <a:p>
            <a:pPr indent="-311150" lvl="0" marL="457200" rtl="0" algn="l">
              <a:spcBef>
                <a:spcPts val="0"/>
              </a:spcBef>
              <a:spcAft>
                <a:spcPts val="0"/>
              </a:spcAft>
              <a:buSzPts val="1300"/>
              <a:buChar char="●"/>
            </a:pPr>
            <a:r>
              <a:rPr lang="id"/>
              <a:t>Boolean, untuk kolom yang berisikan data benar (true) atau salah (false), misal Status Menikah, dan sejenisnya</a:t>
            </a:r>
            <a:endParaRPr/>
          </a:p>
          <a:p>
            <a:pPr indent="-311150" lvl="0" marL="457200" rtl="0" algn="l">
              <a:spcBef>
                <a:spcPts val="0"/>
              </a:spcBef>
              <a:spcAft>
                <a:spcPts val="0"/>
              </a:spcAft>
              <a:buSzPts val="1300"/>
              <a:buChar char="●"/>
            </a:pPr>
            <a:r>
              <a:rPr lang="id"/>
              <a:t>Dan masih banyak tipe data lainnya</a:t>
            </a:r>
            <a:endParaRPr/>
          </a:p>
          <a:p>
            <a:pPr indent="-311150" lvl="0" marL="457200" rtl="0" algn="l">
              <a:spcBef>
                <a:spcPts val="0"/>
              </a:spcBef>
              <a:spcAft>
                <a:spcPts val="0"/>
              </a:spcAft>
              <a:buSzPts val="1300"/>
              <a:buChar char="●"/>
            </a:pPr>
            <a:r>
              <a:rPr lang="id"/>
              <a:t>Untuk detail tipe data tidak akan dibahas di materi ini, karena sudah sangat spesifik ke aplikasi sistem basis yang kita gunakan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Model Data</a:t>
            </a:r>
            <a:r>
              <a:rPr lang="id"/>
              <a:t> Relational</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Relationship</a:t>
            </a:r>
            <a:endParaRPr/>
          </a:p>
        </p:txBody>
      </p:sp>
      <p:sp>
        <p:nvSpPr>
          <p:cNvPr id="447" name="Google Shape;447;p7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Seperti yang di materi sebelumnya dibahas, bahwa dalam Model ER, selain Entity dan Attribute, terdapat juga komponen Relationship</a:t>
            </a:r>
            <a:endParaRPr/>
          </a:p>
          <a:p>
            <a:pPr indent="-311150" lvl="0" marL="457200" rtl="0" algn="l">
              <a:spcBef>
                <a:spcPts val="0"/>
              </a:spcBef>
              <a:spcAft>
                <a:spcPts val="0"/>
              </a:spcAft>
              <a:buSzPts val="1300"/>
              <a:buChar char="●"/>
            </a:pPr>
            <a:r>
              <a:rPr lang="id"/>
              <a:t>Relationship menunjukkan hubungan antar Entity dengan Entity yang lain</a:t>
            </a:r>
            <a:endParaRPr/>
          </a:p>
          <a:p>
            <a:pPr indent="-311150" lvl="0" marL="457200" rtl="0" algn="l">
              <a:spcBef>
                <a:spcPts val="0"/>
              </a:spcBef>
              <a:spcAft>
                <a:spcPts val="0"/>
              </a:spcAft>
              <a:buSzPts val="1300"/>
              <a:buChar char="●"/>
            </a:pPr>
            <a:r>
              <a:rPr lang="id"/>
              <a:t>Misal hubungan antara Entity Penjual dengan Entity Barang. Relationship diantara keduanya mengandung arti bahwa penjual sedang berjualan/menjual barang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Basis Data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Kardinalitas / Derajat Relasi</a:t>
            </a:r>
            <a:endParaRPr/>
          </a:p>
        </p:txBody>
      </p:sp>
      <p:sp>
        <p:nvSpPr>
          <p:cNvPr id="453" name="Google Shape;453;p7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Kardinalitas relasi menunjukkan tentang jumlah Entity yang dapat berelasi dengan Entity lainnya</a:t>
            </a:r>
            <a:endParaRPr/>
          </a:p>
          <a:p>
            <a:pPr indent="-311150" lvl="0" marL="457200" rtl="0" algn="l">
              <a:spcBef>
                <a:spcPts val="0"/>
              </a:spcBef>
              <a:spcAft>
                <a:spcPts val="0"/>
              </a:spcAft>
              <a:buSzPts val="1300"/>
              <a:buChar char="●"/>
            </a:pPr>
            <a:r>
              <a:rPr lang="id"/>
              <a:t>Contoh misal pada kasus Toko Online, Entity Penjual bisa berelasi dengan satu Entity Barang, atau lebih, atau bahkan tidak ada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One to One (Satu ke Satu)</a:t>
            </a:r>
            <a:endParaRPr/>
          </a:p>
        </p:txBody>
      </p:sp>
      <p:sp>
        <p:nvSpPr>
          <p:cNvPr id="459" name="Google Shape;459;p7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One to One artinya hubungan antara Entity A misalnya, hanya bisa berhubungan dengan Entity B dengan maksimal hanya satu Entity saja</a:t>
            </a:r>
            <a:endParaRPr/>
          </a:p>
          <a:p>
            <a:pPr indent="-311150" lvl="0" marL="457200" rtl="0" algn="l">
              <a:spcBef>
                <a:spcPts val="0"/>
              </a:spcBef>
              <a:spcAft>
                <a:spcPts val="0"/>
              </a:spcAft>
              <a:buSzPts val="1300"/>
              <a:buChar char="●"/>
            </a:pPr>
            <a:r>
              <a:rPr lang="id"/>
              <a:t>Begitu pula sebaliknya, Entity B hanya bisa berelasi dengan satu Entity 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One to One</a:t>
            </a:r>
            <a:endParaRPr/>
          </a:p>
        </p:txBody>
      </p:sp>
      <p:pic>
        <p:nvPicPr>
          <p:cNvPr id="465" name="Google Shape;465;p76"/>
          <p:cNvPicPr preferRelativeResize="0"/>
          <p:nvPr/>
        </p:nvPicPr>
        <p:blipFill>
          <a:blip r:embed="rId3">
            <a:alphaModFix/>
          </a:blip>
          <a:stretch>
            <a:fillRect/>
          </a:stretch>
        </p:blipFill>
        <p:spPr>
          <a:xfrm>
            <a:off x="152400" y="2006250"/>
            <a:ext cx="4473949" cy="298484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One to Many (Satu ke Banyak)</a:t>
            </a:r>
            <a:endParaRPr/>
          </a:p>
        </p:txBody>
      </p:sp>
      <p:sp>
        <p:nvSpPr>
          <p:cNvPr id="471" name="Google Shape;471;p7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One to Many artinya hubungan antara Entity A misalnya, bisa berhubungan dengan banyak Entity B </a:t>
            </a:r>
            <a:endParaRPr/>
          </a:p>
          <a:p>
            <a:pPr indent="-311150" lvl="0" marL="457200" rtl="0" algn="l">
              <a:spcBef>
                <a:spcPts val="0"/>
              </a:spcBef>
              <a:spcAft>
                <a:spcPts val="0"/>
              </a:spcAft>
              <a:buSzPts val="1300"/>
              <a:buChar char="●"/>
            </a:pPr>
            <a:r>
              <a:rPr lang="id"/>
              <a:t>Tetapi tidak sebaliknya, Entity B hanya bisa berelasi dengan satu Entity A</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One to Many</a:t>
            </a:r>
            <a:endParaRPr/>
          </a:p>
        </p:txBody>
      </p:sp>
      <p:pic>
        <p:nvPicPr>
          <p:cNvPr id="477" name="Google Shape;477;p78"/>
          <p:cNvPicPr preferRelativeResize="0"/>
          <p:nvPr/>
        </p:nvPicPr>
        <p:blipFill>
          <a:blip r:embed="rId3">
            <a:alphaModFix/>
          </a:blip>
          <a:stretch>
            <a:fillRect/>
          </a:stretch>
        </p:blipFill>
        <p:spPr>
          <a:xfrm>
            <a:off x="152400" y="2006250"/>
            <a:ext cx="4480627" cy="298484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Many</a:t>
            </a:r>
            <a:r>
              <a:rPr lang="id"/>
              <a:t> to One (Banyak ke Satu)</a:t>
            </a:r>
            <a:endParaRPr/>
          </a:p>
        </p:txBody>
      </p:sp>
      <p:sp>
        <p:nvSpPr>
          <p:cNvPr id="483" name="Google Shape;483;p7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Many to One</a:t>
            </a:r>
            <a:r>
              <a:rPr lang="id"/>
              <a:t> artinya hubungan antara Entity A misalnya, hanya bisa berhubungan dengan satu Entity B </a:t>
            </a:r>
            <a:endParaRPr/>
          </a:p>
          <a:p>
            <a:pPr indent="-311150" lvl="0" marL="457200" rtl="0" algn="l">
              <a:spcBef>
                <a:spcPts val="0"/>
              </a:spcBef>
              <a:spcAft>
                <a:spcPts val="0"/>
              </a:spcAft>
              <a:buSzPts val="1300"/>
              <a:buChar char="●"/>
            </a:pPr>
            <a:r>
              <a:rPr lang="id"/>
              <a:t>Tetapi tidak sebaliknya, Entity B bisa berelasi ke banyak Entity A</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Many to One</a:t>
            </a:r>
            <a:endParaRPr/>
          </a:p>
        </p:txBody>
      </p:sp>
      <p:pic>
        <p:nvPicPr>
          <p:cNvPr id="489" name="Google Shape;489;p80"/>
          <p:cNvPicPr preferRelativeResize="0"/>
          <p:nvPr/>
        </p:nvPicPr>
        <p:blipFill>
          <a:blip r:embed="rId3">
            <a:alphaModFix/>
          </a:blip>
          <a:stretch>
            <a:fillRect/>
          </a:stretch>
        </p:blipFill>
        <p:spPr>
          <a:xfrm>
            <a:off x="152400" y="2006250"/>
            <a:ext cx="4607948" cy="2984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Many to Many (Banyak ke Banyak)</a:t>
            </a:r>
            <a:endParaRPr/>
          </a:p>
        </p:txBody>
      </p:sp>
      <p:sp>
        <p:nvSpPr>
          <p:cNvPr id="495" name="Google Shape;495;p8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Many to Many artinya hubungan antara Entity A misalnya, bisa berhubungan dengan banyak Entity B </a:t>
            </a:r>
            <a:endParaRPr/>
          </a:p>
          <a:p>
            <a:pPr indent="-311150" lvl="0" marL="457200" rtl="0" algn="l">
              <a:spcBef>
                <a:spcPts val="0"/>
              </a:spcBef>
              <a:spcAft>
                <a:spcPts val="0"/>
              </a:spcAft>
              <a:buSzPts val="1300"/>
              <a:buChar char="●"/>
            </a:pPr>
            <a:r>
              <a:rPr lang="id"/>
              <a:t>Begitu juga sebaliknya, Entity B bisa berelasi ke banyak Entity A juga</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Many to Many</a:t>
            </a:r>
            <a:endParaRPr/>
          </a:p>
        </p:txBody>
      </p:sp>
      <p:pic>
        <p:nvPicPr>
          <p:cNvPr id="501" name="Google Shape;501;p82"/>
          <p:cNvPicPr preferRelativeResize="0"/>
          <p:nvPr/>
        </p:nvPicPr>
        <p:blipFill>
          <a:blip r:embed="rId3">
            <a:alphaModFix/>
          </a:blip>
          <a:stretch>
            <a:fillRect/>
          </a:stretch>
        </p:blipFill>
        <p:spPr>
          <a:xfrm>
            <a:off x="152400" y="2006250"/>
            <a:ext cx="4433674" cy="298484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Tahapan Membuat ERD Lanjutan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Pendahuluan</a:t>
            </a:r>
            <a:endParaRPr/>
          </a:p>
        </p:txBody>
      </p:sp>
      <p:sp>
        <p:nvSpPr>
          <p:cNvPr id="194" name="Google Shape;194;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Basis data (database) bisa diibaratkan seperti lemari arsip. </a:t>
            </a:r>
            <a:endParaRPr/>
          </a:p>
          <a:p>
            <a:pPr indent="-311150" lvl="0" marL="457200" rtl="0" algn="l">
              <a:spcBef>
                <a:spcPts val="0"/>
              </a:spcBef>
              <a:spcAft>
                <a:spcPts val="0"/>
              </a:spcAft>
              <a:buSzPts val="1300"/>
              <a:buChar char="●"/>
            </a:pPr>
            <a:r>
              <a:rPr lang="id"/>
              <a:t>Seandainya kita bertugas mengelolanya, tentu kita akan merapikan data arsip di lemari tersebut, dari mulai memberi tanda, mengelompokkan arsipnya, dan lain-lain</a:t>
            </a:r>
            <a:endParaRPr/>
          </a:p>
          <a:p>
            <a:pPr indent="-311150" lvl="0" marL="457200" rtl="0" algn="l">
              <a:spcBef>
                <a:spcPts val="0"/>
              </a:spcBef>
              <a:spcAft>
                <a:spcPts val="0"/>
              </a:spcAft>
              <a:buSzPts val="1300"/>
              <a:buChar char="●"/>
            </a:pPr>
            <a:r>
              <a:rPr lang="id"/>
              <a:t>Tujuannya adalah, agar ketika kita ingin mencari arsip, kita bisa dengan mudah mencarinya, karena sudah mengatur tata letak arsip di lemari tersebut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Kasus : Toko Online (Lanjutan)</a:t>
            </a:r>
            <a:endParaRPr/>
          </a:p>
        </p:txBody>
      </p:sp>
      <p:sp>
        <p:nvSpPr>
          <p:cNvPr id="512" name="Google Shape;512;p8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Misal kita akan membuat Toko Online (ruang lingkup)</a:t>
            </a:r>
            <a:endParaRPr/>
          </a:p>
          <a:p>
            <a:pPr indent="-311150" lvl="0" marL="457200" rtl="0" algn="l">
              <a:spcBef>
                <a:spcPts val="0"/>
              </a:spcBef>
              <a:spcAft>
                <a:spcPts val="0"/>
              </a:spcAft>
              <a:buSzPts val="1300"/>
              <a:buChar char="●"/>
            </a:pPr>
            <a:r>
              <a:rPr lang="id"/>
              <a:t>Pada materi sebelumnya kita sudah membuat Entity dan Attribute, selanjutnya kita akan buat Relationship nya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Menentukan Relationship</a:t>
            </a:r>
            <a:endParaRPr/>
          </a:p>
        </p:txBody>
      </p:sp>
      <p:sp>
        <p:nvSpPr>
          <p:cNvPr id="518" name="Google Shape;518;p8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kita selesai membuat Entity dan Attribute, selanjutnya kita perlu tentukan Relationship antar Entity</a:t>
            </a:r>
            <a:endParaRPr/>
          </a:p>
          <a:p>
            <a:pPr indent="-311150" lvl="0" marL="457200" rtl="0" algn="l">
              <a:spcBef>
                <a:spcPts val="0"/>
              </a:spcBef>
              <a:spcAft>
                <a:spcPts val="0"/>
              </a:spcAft>
              <a:buSzPts val="1300"/>
              <a:buChar char="●"/>
            </a:pPr>
            <a:r>
              <a:rPr lang="id"/>
              <a:t>Sama seperti sebelumnya, menentukan Relationship nya juga harus sesuai ruang lingkup yang sedang kita buat</a:t>
            </a:r>
            <a:endParaRPr/>
          </a:p>
          <a:p>
            <a:pPr indent="-311150" lvl="0" marL="457200" rtl="0" algn="l">
              <a:spcBef>
                <a:spcPts val="0"/>
              </a:spcBef>
              <a:spcAft>
                <a:spcPts val="0"/>
              </a:spcAft>
              <a:buSzPts val="1300"/>
              <a:buChar char="●"/>
            </a:pPr>
            <a:r>
              <a:rPr lang="id"/>
              <a:t>Pada kasus ruang lingkup Toko Online, misal kita akan buat Relationship dari Pembeli ke Barang dengan relasi Membeli</a:t>
            </a:r>
            <a:endParaRPr/>
          </a:p>
          <a:p>
            <a:pPr indent="-311150" lvl="0" marL="457200" rtl="0" algn="l">
              <a:spcBef>
                <a:spcPts val="0"/>
              </a:spcBef>
              <a:spcAft>
                <a:spcPts val="0"/>
              </a:spcAft>
              <a:buSzPts val="1300"/>
              <a:buChar char="●"/>
            </a:pPr>
            <a:r>
              <a:rPr lang="id"/>
              <a:t>Dan Relationship dari Penjual ke Barang dengan relasi Menjual</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Relationship</a:t>
            </a:r>
            <a:endParaRPr/>
          </a:p>
        </p:txBody>
      </p:sp>
      <p:pic>
        <p:nvPicPr>
          <p:cNvPr id="524" name="Google Shape;524;p86"/>
          <p:cNvPicPr preferRelativeResize="0"/>
          <p:nvPr/>
        </p:nvPicPr>
        <p:blipFill>
          <a:blip r:embed="rId3">
            <a:alphaModFix/>
          </a:blip>
          <a:stretch>
            <a:fillRect/>
          </a:stretch>
        </p:blipFill>
        <p:spPr>
          <a:xfrm>
            <a:off x="152400" y="2006250"/>
            <a:ext cx="8839204" cy="294784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Menentukan Attribute Foreign Key</a:t>
            </a:r>
            <a:endParaRPr/>
          </a:p>
        </p:txBody>
      </p:sp>
      <p:sp>
        <p:nvSpPr>
          <p:cNvPr id="530" name="Google Shape;530;p8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Entity, kita akan menentukan Attribute Key atau dibilang Primary Key, yaitu atribut kunci yang merepresentasikan Entity tersebut</a:t>
            </a:r>
            <a:endParaRPr/>
          </a:p>
          <a:p>
            <a:pPr indent="-311150" lvl="0" marL="457200" rtl="0" algn="l">
              <a:spcBef>
                <a:spcPts val="0"/>
              </a:spcBef>
              <a:spcAft>
                <a:spcPts val="0"/>
              </a:spcAft>
              <a:buSzPts val="1300"/>
              <a:buChar char="●"/>
            </a:pPr>
            <a:r>
              <a:rPr lang="id"/>
              <a:t>Dalam Relationship, kita juga bisa menambahkan atribut, dan biasanya kita juga perlu menentukan Attribute Foreign Key, yaitu Attribute Key di Entity yang menjadi digunakan sebagai data untuk lookup (melihat) ke Entity pemilik relasi tersebut</a:t>
            </a:r>
            <a:endParaRPr/>
          </a:p>
          <a:p>
            <a:pPr indent="-311150" lvl="0" marL="457200" rtl="0" algn="l">
              <a:spcBef>
                <a:spcPts val="0"/>
              </a:spcBef>
              <a:spcAft>
                <a:spcPts val="0"/>
              </a:spcAft>
              <a:buSzPts val="1300"/>
              <a:buChar char="●"/>
            </a:pPr>
            <a:r>
              <a:rPr lang="id"/>
              <a:t>Pada kasus Membeli misal kita perlu tahu siapa yang membeli (Email Pembeli) dan barang apa yang dibeli (SKU Barang)</a:t>
            </a:r>
            <a:endParaRPr/>
          </a:p>
          <a:p>
            <a:pPr indent="-311150" lvl="0" marL="457200" rtl="0" algn="l">
              <a:spcBef>
                <a:spcPts val="0"/>
              </a:spcBef>
              <a:spcAft>
                <a:spcPts val="0"/>
              </a:spcAft>
              <a:buSzPts val="1300"/>
              <a:buChar char="●"/>
            </a:pPr>
            <a:r>
              <a:rPr lang="id"/>
              <a:t>Pada kasus Menjual, kita perlu tahu siapa yang menjual (Email Penjual) dan barang apa yang dijual (SKU Barang)</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Attribute Foreign Key</a:t>
            </a:r>
            <a:endParaRPr/>
          </a:p>
        </p:txBody>
      </p:sp>
      <p:pic>
        <p:nvPicPr>
          <p:cNvPr id="536" name="Google Shape;536;p88"/>
          <p:cNvPicPr preferRelativeResize="0"/>
          <p:nvPr/>
        </p:nvPicPr>
        <p:blipFill>
          <a:blip r:embed="rId3">
            <a:alphaModFix/>
          </a:blip>
          <a:stretch>
            <a:fillRect/>
          </a:stretch>
        </p:blipFill>
        <p:spPr>
          <a:xfrm>
            <a:off x="152400" y="2006250"/>
            <a:ext cx="8833777" cy="29848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Menentukan Derajat Relasi</a:t>
            </a:r>
            <a:endParaRPr/>
          </a:p>
        </p:txBody>
      </p:sp>
      <p:sp>
        <p:nvSpPr>
          <p:cNvPr id="542" name="Google Shape;542;p8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Selanjutnya, kita perlu tentukan derajat relasi untuk Relationship yang kita buat</a:t>
            </a:r>
            <a:endParaRPr/>
          </a:p>
          <a:p>
            <a:pPr indent="-311150" lvl="0" marL="457200" rtl="0" algn="l">
              <a:spcBef>
                <a:spcPts val="0"/>
              </a:spcBef>
              <a:spcAft>
                <a:spcPts val="0"/>
              </a:spcAft>
              <a:buSzPts val="1300"/>
              <a:buChar char="●"/>
            </a:pPr>
            <a:r>
              <a:rPr lang="id"/>
              <a:t>Pada kasus Membeli, kita bisa tentukan sebagai relasi Many to Many, karena satu Pembeli bisa membeli banyak Barang, dan satu Barang bisa dibeli banyak Pembeli</a:t>
            </a:r>
            <a:endParaRPr/>
          </a:p>
          <a:p>
            <a:pPr indent="-311150" lvl="0" marL="457200" rtl="0" algn="l">
              <a:spcBef>
                <a:spcPts val="0"/>
              </a:spcBef>
              <a:spcAft>
                <a:spcPts val="0"/>
              </a:spcAft>
              <a:buSzPts val="1300"/>
              <a:buChar char="●"/>
            </a:pPr>
            <a:r>
              <a:rPr lang="id"/>
              <a:t>Pada kasus Menjual, kita bisa tentukan sebagai relasi One to Many atau Many to One, karena misal satu Barang hanya bisa dijual oleh satu Penjual, namun satu Penjual bisa menjual lebih dari satu Barang</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Derajat Relasi</a:t>
            </a:r>
            <a:endParaRPr/>
          </a:p>
        </p:txBody>
      </p:sp>
      <p:pic>
        <p:nvPicPr>
          <p:cNvPr id="548" name="Google Shape;548;p90"/>
          <p:cNvPicPr preferRelativeResize="0"/>
          <p:nvPr/>
        </p:nvPicPr>
        <p:blipFill>
          <a:blip r:embed="rId3">
            <a:alphaModFix/>
          </a:blip>
          <a:stretch>
            <a:fillRect/>
          </a:stretch>
        </p:blipFill>
        <p:spPr>
          <a:xfrm>
            <a:off x="152400" y="2006250"/>
            <a:ext cx="8757842" cy="29848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Melengkapi Attribute Tambahan</a:t>
            </a:r>
            <a:endParaRPr/>
          </a:p>
        </p:txBody>
      </p:sp>
      <p:sp>
        <p:nvSpPr>
          <p:cNvPr id="554" name="Google Shape;554;p9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Bukan hanya Entity yang bisa memiliki Attribute</a:t>
            </a:r>
            <a:endParaRPr/>
          </a:p>
          <a:p>
            <a:pPr indent="-311150" lvl="0" marL="457200" rtl="0" algn="l">
              <a:spcBef>
                <a:spcPts val="0"/>
              </a:spcBef>
              <a:spcAft>
                <a:spcPts val="0"/>
              </a:spcAft>
              <a:buSzPts val="1300"/>
              <a:buChar char="●"/>
            </a:pPr>
            <a:r>
              <a:rPr lang="id"/>
              <a:t>Relationship pun bisa memiliki Attribute jika memang perlu</a:t>
            </a:r>
            <a:endParaRPr/>
          </a:p>
          <a:p>
            <a:pPr indent="-311150" lvl="0" marL="457200" rtl="0" algn="l">
              <a:spcBef>
                <a:spcPts val="0"/>
              </a:spcBef>
              <a:spcAft>
                <a:spcPts val="0"/>
              </a:spcAft>
              <a:buSzPts val="1300"/>
              <a:buChar char="●"/>
            </a:pPr>
            <a:r>
              <a:rPr lang="id"/>
              <a:t>Sebelumnya kita sudah menambah Attribute yang bersifat Foreign Key, sekarang kita bisa tambahkan Attribute yang sifatnya deskriptif </a:t>
            </a:r>
            <a:endParaRPr/>
          </a:p>
          <a:p>
            <a:pPr indent="-311150" lvl="0" marL="457200" rtl="0" algn="l">
              <a:spcBef>
                <a:spcPts val="0"/>
              </a:spcBef>
              <a:spcAft>
                <a:spcPts val="0"/>
              </a:spcAft>
              <a:buSzPts val="1300"/>
              <a:buChar char="●"/>
            </a:pPr>
            <a:r>
              <a:rPr lang="id"/>
              <a:t>Misal pada relasi Membeli, kita akan tambahkan atribut Jumlah</a:t>
            </a:r>
            <a:endParaRPr/>
          </a:p>
          <a:p>
            <a:pPr indent="-311150" lvl="0" marL="457200" rtl="0" algn="l">
              <a:spcBef>
                <a:spcPts val="0"/>
              </a:spcBef>
              <a:spcAft>
                <a:spcPts val="0"/>
              </a:spcAft>
              <a:buSzPts val="1300"/>
              <a:buChar char="●"/>
            </a:pPr>
            <a:r>
              <a:rPr lang="id"/>
              <a:t>Dan pada relasi Menjual, kita tidak akan menambah atribut deskriptif lainnya</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Attribute</a:t>
            </a:r>
            <a:endParaRPr/>
          </a:p>
        </p:txBody>
      </p:sp>
      <p:pic>
        <p:nvPicPr>
          <p:cNvPr id="560" name="Google Shape;560;p92"/>
          <p:cNvPicPr preferRelativeResize="0"/>
          <p:nvPr/>
        </p:nvPicPr>
        <p:blipFill>
          <a:blip r:embed="rId3">
            <a:alphaModFix/>
          </a:blip>
          <a:stretch>
            <a:fillRect/>
          </a:stretch>
        </p:blipFill>
        <p:spPr>
          <a:xfrm>
            <a:off x="152400" y="2006250"/>
            <a:ext cx="8720364" cy="298485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Implementasi </a:t>
            </a:r>
            <a:r>
              <a:rPr lang="id"/>
              <a:t>Model Data Relational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Arsip</a:t>
            </a:r>
            <a:endParaRPr/>
          </a:p>
        </p:txBody>
      </p:sp>
      <p:pic>
        <p:nvPicPr>
          <p:cNvPr id="200" name="Google Shape;200;p31"/>
          <p:cNvPicPr preferRelativeResize="0"/>
          <p:nvPr/>
        </p:nvPicPr>
        <p:blipFill>
          <a:blip r:embed="rId3">
            <a:alphaModFix/>
          </a:blip>
          <a:stretch>
            <a:fillRect/>
          </a:stretch>
        </p:blipFill>
        <p:spPr>
          <a:xfrm>
            <a:off x="1456313" y="2006250"/>
            <a:ext cx="6231373" cy="2984852"/>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Menambah Relasi One to One</a:t>
            </a:r>
            <a:endParaRPr/>
          </a:p>
        </p:txBody>
      </p:sp>
      <p:sp>
        <p:nvSpPr>
          <p:cNvPr id="571" name="Google Shape;571;p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 kita lanjut, kita akan coba tambahkan Entity yang berelasi One to One di kasus Toko Online kita</a:t>
            </a:r>
            <a:endParaRPr/>
          </a:p>
          <a:p>
            <a:pPr indent="-311150" lvl="0" marL="457200" rtl="0" algn="l">
              <a:spcBef>
                <a:spcPts val="0"/>
              </a:spcBef>
              <a:spcAft>
                <a:spcPts val="0"/>
              </a:spcAft>
              <a:buSzPts val="1300"/>
              <a:buChar char="●"/>
            </a:pPr>
            <a:r>
              <a:rPr lang="id"/>
              <a:t>Misal di kasus Toko Online, kita akan menambahkan Entity Dompet, dimana Pembeli hanya bisa memiliki satu Dompet, dan satu Dompet hanya dimiliki oleh satu Pembeli</a:t>
            </a:r>
            <a:endParaRPr/>
          </a:p>
          <a:p>
            <a:pPr indent="-311150" lvl="0" marL="457200" rtl="0" algn="l">
              <a:spcBef>
                <a:spcPts val="0"/>
              </a:spcBef>
              <a:spcAft>
                <a:spcPts val="0"/>
              </a:spcAft>
              <a:buSzPts val="1300"/>
              <a:buChar char="●"/>
            </a:pPr>
            <a:r>
              <a:rPr lang="id"/>
              <a:t>Dan di Dompet, kita akan tambahkan Attribute Key Email, dan Attribute Saldo</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One to One</a:t>
            </a:r>
            <a:endParaRPr/>
          </a:p>
        </p:txBody>
      </p:sp>
      <p:pic>
        <p:nvPicPr>
          <p:cNvPr id="577" name="Google Shape;577;p95"/>
          <p:cNvPicPr preferRelativeResize="0"/>
          <p:nvPr/>
        </p:nvPicPr>
        <p:blipFill>
          <a:blip r:embed="rId3">
            <a:alphaModFix/>
          </a:blip>
          <a:stretch>
            <a:fillRect/>
          </a:stretch>
        </p:blipFill>
        <p:spPr>
          <a:xfrm>
            <a:off x="152400" y="2006250"/>
            <a:ext cx="7425722" cy="298484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Implementasi One to One</a:t>
            </a:r>
            <a:endParaRPr/>
          </a:p>
        </p:txBody>
      </p:sp>
      <p:sp>
        <p:nvSpPr>
          <p:cNvPr id="583" name="Google Shape;583;p9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implementasi relasi One to One, terdapat dua cara</a:t>
            </a:r>
            <a:endParaRPr/>
          </a:p>
          <a:p>
            <a:pPr indent="-311150" lvl="0" marL="457200" rtl="0" algn="l">
              <a:spcBef>
                <a:spcPts val="0"/>
              </a:spcBef>
              <a:spcAft>
                <a:spcPts val="0"/>
              </a:spcAft>
              <a:buSzPts val="1300"/>
              <a:buChar char="●"/>
            </a:pPr>
            <a:r>
              <a:rPr lang="id"/>
              <a:t>Jika pada kasus tiap Entity dipastikan menggunakan Attribute Key dengan nilai sama, maka kita bisa gunakan Attribute Key di tiap Entity sebagai acuan untuk saling berelasi</a:t>
            </a:r>
            <a:endParaRPr/>
          </a:p>
          <a:p>
            <a:pPr indent="-311150" lvl="0" marL="457200" rtl="0" algn="l">
              <a:spcBef>
                <a:spcPts val="0"/>
              </a:spcBef>
              <a:spcAft>
                <a:spcPts val="0"/>
              </a:spcAft>
              <a:buSzPts val="1300"/>
              <a:buChar char="●"/>
            </a:pPr>
            <a:r>
              <a:rPr lang="id"/>
              <a:t>Namun jika pada kasus tiap Entity bisa memiliki Attribute Key yang berbeda, maka kita perlu membuat Attribute Foreign Key di salah satu Entity yang lebih lemah, dimana Attribute Foreign Key tersebut harus unique (tidak boleh ada yang sama)</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Implementasi One to One</a:t>
            </a:r>
            <a:endParaRPr/>
          </a:p>
        </p:txBody>
      </p:sp>
      <p:pic>
        <p:nvPicPr>
          <p:cNvPr id="589" name="Google Shape;589;p97"/>
          <p:cNvPicPr preferRelativeResize="0"/>
          <p:nvPr/>
        </p:nvPicPr>
        <p:blipFill>
          <a:blip r:embed="rId3">
            <a:alphaModFix/>
          </a:blip>
          <a:stretch>
            <a:fillRect/>
          </a:stretch>
        </p:blipFill>
        <p:spPr>
          <a:xfrm>
            <a:off x="152400" y="2006250"/>
            <a:ext cx="3879096" cy="2984849"/>
          </a:xfrm>
          <a:prstGeom prst="rect">
            <a:avLst/>
          </a:prstGeom>
          <a:noFill/>
          <a:ln>
            <a:noFill/>
          </a:ln>
        </p:spPr>
      </p:pic>
      <p:pic>
        <p:nvPicPr>
          <p:cNvPr id="590" name="Google Shape;590;p97"/>
          <p:cNvPicPr preferRelativeResize="0"/>
          <p:nvPr/>
        </p:nvPicPr>
        <p:blipFill>
          <a:blip r:embed="rId4">
            <a:alphaModFix/>
          </a:blip>
          <a:stretch>
            <a:fillRect/>
          </a:stretch>
        </p:blipFill>
        <p:spPr>
          <a:xfrm>
            <a:off x="5104771" y="2006250"/>
            <a:ext cx="3842007" cy="29848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Implementasi One to Many atau Many to One</a:t>
            </a:r>
            <a:endParaRPr/>
          </a:p>
        </p:txBody>
      </p:sp>
      <p:sp>
        <p:nvSpPr>
          <p:cNvPr id="596" name="Google Shape;596;p9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relasi One to Many, implementasinya tergantung relasi nya</a:t>
            </a:r>
            <a:endParaRPr/>
          </a:p>
          <a:p>
            <a:pPr indent="-311150" lvl="0" marL="457200" rtl="0" algn="l">
              <a:spcBef>
                <a:spcPts val="0"/>
              </a:spcBef>
              <a:spcAft>
                <a:spcPts val="0"/>
              </a:spcAft>
              <a:buSzPts val="1300"/>
              <a:buChar char="●"/>
            </a:pPr>
            <a:r>
              <a:rPr lang="id"/>
              <a:t>Jika pada kasus relasinya terdapat Attribute deskriptif, maka diperlukan tabel baru sebagai implementasi dari Relationship nya</a:t>
            </a:r>
            <a:endParaRPr/>
          </a:p>
          <a:p>
            <a:pPr indent="-311150" lvl="0" marL="457200" rtl="0" algn="l">
              <a:spcBef>
                <a:spcPts val="0"/>
              </a:spcBef>
              <a:spcAft>
                <a:spcPts val="0"/>
              </a:spcAft>
              <a:buSzPts val="1300"/>
              <a:buChar char="●"/>
            </a:pPr>
            <a:r>
              <a:rPr lang="id"/>
              <a:t>Namun pada kasus relasinya tidak memiliki Attribute deskriptif, maka tidak perlu tabel baru, kita hanya butuh menambah Attribute Foreign Key di Entity yang bersifat Many</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Implementasi One to Many</a:t>
            </a:r>
            <a:endParaRPr/>
          </a:p>
        </p:txBody>
      </p:sp>
      <p:pic>
        <p:nvPicPr>
          <p:cNvPr id="602" name="Google Shape;602;p99"/>
          <p:cNvPicPr preferRelativeResize="0"/>
          <p:nvPr/>
        </p:nvPicPr>
        <p:blipFill>
          <a:blip r:embed="rId3">
            <a:alphaModFix/>
          </a:blip>
          <a:stretch>
            <a:fillRect/>
          </a:stretch>
        </p:blipFill>
        <p:spPr>
          <a:xfrm>
            <a:off x="152400" y="2006250"/>
            <a:ext cx="4501844" cy="298485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Implementasi Many to Many</a:t>
            </a:r>
            <a:endParaRPr/>
          </a:p>
        </p:txBody>
      </p:sp>
      <p:sp>
        <p:nvSpPr>
          <p:cNvPr id="608" name="Google Shape;608;p10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implementasi relasi Many to Many, maka diimplementasikan dalam bentuk tabel relasi</a:t>
            </a:r>
            <a:endParaRPr/>
          </a:p>
          <a:p>
            <a:pPr indent="-311150" lvl="0" marL="457200" rtl="0" algn="l">
              <a:spcBef>
                <a:spcPts val="0"/>
              </a:spcBef>
              <a:spcAft>
                <a:spcPts val="0"/>
              </a:spcAft>
              <a:buSzPts val="1300"/>
              <a:buChar char="●"/>
            </a:pPr>
            <a:r>
              <a:rPr lang="id"/>
              <a:t>Dimana di dalam tabel relasi tersebut terdapat semua Attribute Foreign Key dari semua Entity yang berelasi</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Implementasi Many to Many</a:t>
            </a:r>
            <a:endParaRPr/>
          </a:p>
        </p:txBody>
      </p:sp>
      <p:pic>
        <p:nvPicPr>
          <p:cNvPr id="614" name="Google Shape;614;p101"/>
          <p:cNvPicPr preferRelativeResize="0"/>
          <p:nvPr/>
        </p:nvPicPr>
        <p:blipFill>
          <a:blip r:embed="rId3">
            <a:alphaModFix/>
          </a:blip>
          <a:stretch>
            <a:fillRect/>
          </a:stretch>
        </p:blipFill>
        <p:spPr>
          <a:xfrm>
            <a:off x="152400" y="2006250"/>
            <a:ext cx="4700072" cy="298485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0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Model Data Lainnya</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Model Data Lainnya</a:t>
            </a:r>
            <a:endParaRPr/>
          </a:p>
        </p:txBody>
      </p:sp>
      <p:sp>
        <p:nvSpPr>
          <p:cNvPr id="625" name="Google Shape;625;p10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Sebenarnya sampai materi Model Data Relational, kita sudah mulai bisa membuat basis data yang baik</a:t>
            </a:r>
            <a:endParaRPr/>
          </a:p>
          <a:p>
            <a:pPr indent="-311150" lvl="0" marL="457200" rtl="0" algn="l">
              <a:spcBef>
                <a:spcPts val="0"/>
              </a:spcBef>
              <a:spcAft>
                <a:spcPts val="0"/>
              </a:spcAft>
              <a:buSzPts val="1300"/>
              <a:buChar char="●"/>
            </a:pPr>
            <a:r>
              <a:rPr lang="id"/>
              <a:t>Namun, pada kasus-kasus tertentu, kadang ada jenis model data lainnya</a:t>
            </a:r>
            <a:endParaRPr/>
          </a:p>
          <a:p>
            <a:pPr indent="-311150" lvl="0" marL="457200" rtl="0" algn="l">
              <a:spcBef>
                <a:spcPts val="0"/>
              </a:spcBef>
              <a:spcAft>
                <a:spcPts val="0"/>
              </a:spcAft>
              <a:buSzPts val="1300"/>
              <a:buChar char="●"/>
            </a:pPr>
            <a:r>
              <a:rPr lang="id"/>
              <a:t>Di materi ini, kita akan coba bahas beberapa model data lainnya, seperti :</a:t>
            </a:r>
            <a:endParaRPr/>
          </a:p>
          <a:p>
            <a:pPr indent="-311150" lvl="0" marL="457200" rtl="0" algn="l">
              <a:spcBef>
                <a:spcPts val="0"/>
              </a:spcBef>
              <a:spcAft>
                <a:spcPts val="0"/>
              </a:spcAft>
              <a:buSzPts val="1300"/>
              <a:buChar char="●"/>
            </a:pPr>
            <a:r>
              <a:rPr lang="id"/>
              <a:t>Weak Entity (entitas lemah)</a:t>
            </a:r>
            <a:endParaRPr/>
          </a:p>
          <a:p>
            <a:pPr indent="-311150" lvl="0" marL="457200" rtl="0" algn="l">
              <a:spcBef>
                <a:spcPts val="0"/>
              </a:spcBef>
              <a:spcAft>
                <a:spcPts val="0"/>
              </a:spcAft>
              <a:buSzPts val="1300"/>
              <a:buChar char="●"/>
            </a:pPr>
            <a:r>
              <a:rPr lang="id"/>
              <a:t>Sub Entity (entitas turunan)</a:t>
            </a:r>
            <a:endParaRPr/>
          </a:p>
          <a:p>
            <a:pPr indent="-311150" lvl="0" marL="457200" rtl="0" algn="l">
              <a:spcBef>
                <a:spcPts val="0"/>
              </a:spcBef>
              <a:spcAft>
                <a:spcPts val="0"/>
              </a:spcAft>
              <a:buSzPts val="1300"/>
              <a:buChar char="●"/>
            </a:pPr>
            <a:r>
              <a:rPr lang="id"/>
              <a:t>Unary Relationship (relasi tunggal)</a:t>
            </a:r>
            <a:endParaRPr/>
          </a:p>
          <a:p>
            <a:pPr indent="-311150" lvl="0" marL="457200" rtl="0" algn="l">
              <a:spcBef>
                <a:spcPts val="0"/>
              </a:spcBef>
              <a:spcAft>
                <a:spcPts val="0"/>
              </a:spcAft>
              <a:buSzPts val="1300"/>
              <a:buChar char="●"/>
            </a:pPr>
            <a:r>
              <a:rPr lang="id"/>
              <a:t>Multi Entity Relationship (relasi multi entitas)</a:t>
            </a:r>
            <a:endParaRPr/>
          </a:p>
          <a:p>
            <a:pPr indent="-311150" lvl="0" marL="457200" rtl="0" algn="l">
              <a:spcBef>
                <a:spcPts val="0"/>
              </a:spcBef>
              <a:spcAft>
                <a:spcPts val="0"/>
              </a:spcAft>
              <a:buSzPts val="1300"/>
              <a:buChar char="●"/>
            </a:pPr>
            <a:r>
              <a:rPr lang="id"/>
              <a:t>Redundant Relationship (relasi ganda)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Apa itu Basis Data?</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Basis Data terdiri dari dua kata, Basis dan Data</a:t>
            </a:r>
            <a:endParaRPr/>
          </a:p>
          <a:p>
            <a:pPr indent="-311150" lvl="0" marL="457200" rtl="0" algn="l">
              <a:spcBef>
                <a:spcPts val="0"/>
              </a:spcBef>
              <a:spcAft>
                <a:spcPts val="0"/>
              </a:spcAft>
              <a:buSzPts val="1300"/>
              <a:buChar char="●"/>
            </a:pPr>
            <a:r>
              <a:rPr lang="id"/>
              <a:t>Basis bisa diartikan, tempat, gudang atau tempat menyimpan</a:t>
            </a:r>
            <a:endParaRPr/>
          </a:p>
          <a:p>
            <a:pPr indent="-311150" lvl="0" marL="457200" rtl="0" algn="l">
              <a:spcBef>
                <a:spcPts val="0"/>
              </a:spcBef>
              <a:spcAft>
                <a:spcPts val="0"/>
              </a:spcAft>
              <a:buSzPts val="1300"/>
              <a:buChar char="●"/>
            </a:pPr>
            <a:r>
              <a:rPr lang="id"/>
              <a:t>Data adalah representasi fakta dari dunia nyata, yang mewakili suatu objek, seperti manusia (karyawan, pelajar, mahasiswa, guru, dan lain-lain), barang, hewan, peristiwa, dan lain-lain. Data biasanya disimpan dalam bentuk angka, huruf, simbol, teks, gambar, dan lain-lain</a:t>
            </a:r>
            <a:endParaRPr/>
          </a:p>
          <a:p>
            <a:pPr indent="-311150" lvl="0" marL="457200" rtl="0" algn="l">
              <a:spcBef>
                <a:spcPts val="0"/>
              </a:spcBef>
              <a:spcAft>
                <a:spcPts val="0"/>
              </a:spcAft>
              <a:buSzPts val="1300"/>
              <a:buChar char="●"/>
            </a:pPr>
            <a:r>
              <a:rPr lang="id"/>
              <a:t>Basis Data biasanya disimpan didalam media penyimpanan berbasis disk (seperti hardisk, flahdisk), hal ini agar data disimpan secara permanen</a:t>
            </a:r>
            <a:endParaRPr/>
          </a:p>
          <a:p>
            <a:pPr indent="-311150" lvl="0" marL="457200" rtl="0" algn="l">
              <a:spcBef>
                <a:spcPts val="0"/>
              </a:spcBef>
              <a:spcAft>
                <a:spcPts val="0"/>
              </a:spcAft>
              <a:buSzPts val="1300"/>
              <a:buChar char="●"/>
            </a:pPr>
            <a:r>
              <a:rPr lang="id"/>
              <a:t>Tapi ingat, tidak semua yang disimpan di disk itu bisa dibilang Basis Data, karena tujuan utama dalam Basis Data adalah pengaturan, pemilihan, pengelompokan dan pengorganisasian data yang baik</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Weak Entity</a:t>
            </a:r>
            <a:endParaRPr/>
          </a:p>
        </p:txBody>
      </p:sp>
      <p:sp>
        <p:nvSpPr>
          <p:cNvPr id="631" name="Google Shape;631;p10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Entitas lemah sebenarnya adalah entitas biasa, namun sifatnya lemah, artinya dia tidak bisa berdisi sendiri.</a:t>
            </a:r>
            <a:endParaRPr/>
          </a:p>
          <a:p>
            <a:pPr indent="-311150" lvl="0" marL="457200" rtl="0" algn="l">
              <a:spcBef>
                <a:spcPts val="0"/>
              </a:spcBef>
              <a:spcAft>
                <a:spcPts val="0"/>
              </a:spcAft>
              <a:buSzPts val="1300"/>
              <a:buChar char="●"/>
            </a:pPr>
            <a:r>
              <a:rPr lang="id"/>
              <a:t>Weak entity biasanya berelasi dengan entity utama</a:t>
            </a:r>
            <a:endParaRPr/>
          </a:p>
          <a:p>
            <a:pPr indent="-311150" lvl="0" marL="457200" rtl="0" algn="l">
              <a:spcBef>
                <a:spcPts val="0"/>
              </a:spcBef>
              <a:spcAft>
                <a:spcPts val="0"/>
              </a:spcAft>
              <a:buSzPts val="1300"/>
              <a:buChar char="●"/>
            </a:pPr>
            <a:r>
              <a:rPr lang="id"/>
              <a:t>Contoh pada kasus sebelumnya Dompet bisa dibilang weak entity, karena tidak bisa berdirisi sendiri tanpa adanya Pembeli</a:t>
            </a:r>
            <a:endParaRPr/>
          </a:p>
          <a:p>
            <a:pPr indent="-311150" lvl="0" marL="457200" rtl="0" algn="l">
              <a:spcBef>
                <a:spcPts val="0"/>
              </a:spcBef>
              <a:spcAft>
                <a:spcPts val="0"/>
              </a:spcAft>
              <a:buSzPts val="1300"/>
              <a:buChar char="●"/>
            </a:pPr>
            <a:r>
              <a:rPr lang="id"/>
              <a:t>Atau, kita bisa pisahkan alamat menjadi entitas lemah, yang hanya bisa ada jika terdapat entitas Pembeli</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Weak Entity</a:t>
            </a:r>
            <a:endParaRPr/>
          </a:p>
        </p:txBody>
      </p:sp>
      <p:pic>
        <p:nvPicPr>
          <p:cNvPr id="637" name="Google Shape;637;p105"/>
          <p:cNvPicPr preferRelativeResize="0"/>
          <p:nvPr/>
        </p:nvPicPr>
        <p:blipFill>
          <a:blip r:embed="rId3">
            <a:alphaModFix/>
          </a:blip>
          <a:stretch>
            <a:fillRect/>
          </a:stretch>
        </p:blipFill>
        <p:spPr>
          <a:xfrm>
            <a:off x="152400" y="2006250"/>
            <a:ext cx="8839198" cy="2570583"/>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Sub Entity</a:t>
            </a:r>
            <a:endParaRPr/>
          </a:p>
        </p:txBody>
      </p:sp>
      <p:sp>
        <p:nvSpPr>
          <p:cNvPr id="643" name="Google Shape;643;p10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entity, bisa terjadi adanya beberapa entity yang lebih detail, yang memiliki kesamaan atribut, namun terdapat juga perbedaan nya</a:t>
            </a:r>
            <a:endParaRPr/>
          </a:p>
          <a:p>
            <a:pPr indent="-311150" lvl="0" marL="457200" rtl="0" algn="l">
              <a:spcBef>
                <a:spcPts val="0"/>
              </a:spcBef>
              <a:spcAft>
                <a:spcPts val="0"/>
              </a:spcAft>
              <a:buSzPts val="1300"/>
              <a:buChar char="●"/>
            </a:pPr>
            <a:r>
              <a:rPr lang="id"/>
              <a:t>Contoh, pada kasus Entity Barang, kemungkinan akan ada banyak jenis barang, dan tiap jenis barang bisa berbeda atribut yang dimilikinya</a:t>
            </a:r>
            <a:endParaRPr/>
          </a:p>
          <a:p>
            <a:pPr indent="-311150" lvl="0" marL="457200" rtl="0" algn="l">
              <a:spcBef>
                <a:spcPts val="0"/>
              </a:spcBef>
              <a:spcAft>
                <a:spcPts val="0"/>
              </a:spcAft>
              <a:buSzPts val="1300"/>
              <a:buChar char="●"/>
            </a:pPr>
            <a:r>
              <a:rPr lang="id"/>
              <a:t>Misal saja kita tambahkan Entity Barang Laptop dan Barang Pakaian, kedua entity tersebut memiliki kesamaan, namun memiliki perbedaan juga</a:t>
            </a:r>
            <a:endParaRPr/>
          </a:p>
          <a:p>
            <a:pPr indent="-311150" lvl="0" marL="457200" rtl="0" algn="l">
              <a:spcBef>
                <a:spcPts val="0"/>
              </a:spcBef>
              <a:spcAft>
                <a:spcPts val="0"/>
              </a:spcAft>
              <a:buSzPts val="1300"/>
              <a:buChar char="●"/>
            </a:pPr>
            <a:r>
              <a:rPr lang="id"/>
              <a:t>Untuk menggambarkan Sub Entity, kita akan menggunakan diagram ISA</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Sub Entity</a:t>
            </a:r>
            <a:endParaRPr/>
          </a:p>
        </p:txBody>
      </p:sp>
      <p:pic>
        <p:nvPicPr>
          <p:cNvPr id="649" name="Google Shape;649;p107"/>
          <p:cNvPicPr preferRelativeResize="0"/>
          <p:nvPr/>
        </p:nvPicPr>
        <p:blipFill>
          <a:blip r:embed="rId3">
            <a:alphaModFix/>
          </a:blip>
          <a:stretch>
            <a:fillRect/>
          </a:stretch>
        </p:blipFill>
        <p:spPr>
          <a:xfrm>
            <a:off x="152400" y="2006250"/>
            <a:ext cx="5334113" cy="298485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Unary Relationship</a:t>
            </a:r>
            <a:endParaRPr/>
          </a:p>
        </p:txBody>
      </p:sp>
      <p:sp>
        <p:nvSpPr>
          <p:cNvPr id="655" name="Google Shape;655;p10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Unary Relationship adalah relasi yang terjadi pada entitas dengan entitas dirinya sendiri</a:t>
            </a:r>
            <a:endParaRPr/>
          </a:p>
          <a:p>
            <a:pPr indent="-311150" lvl="0" marL="457200" rtl="0" algn="l">
              <a:spcBef>
                <a:spcPts val="0"/>
              </a:spcBef>
              <a:spcAft>
                <a:spcPts val="0"/>
              </a:spcAft>
              <a:buSzPts val="1300"/>
              <a:buChar char="●"/>
            </a:pPr>
            <a:r>
              <a:rPr lang="id"/>
              <a:t>Hal ini sering sekali terjadi</a:t>
            </a:r>
            <a:endParaRPr/>
          </a:p>
          <a:p>
            <a:pPr indent="-311150" lvl="0" marL="457200" rtl="0" algn="l">
              <a:spcBef>
                <a:spcPts val="0"/>
              </a:spcBef>
              <a:spcAft>
                <a:spcPts val="0"/>
              </a:spcAft>
              <a:buSzPts val="1300"/>
              <a:buChar char="●"/>
            </a:pPr>
            <a:r>
              <a:rPr lang="id"/>
              <a:t>Misal, pada kasus Toko Online, misal kita akan menambah fitur Referal (Member get Member), dan kita akan membolehkan Pembeli merekomendasikan Pembeli lain untuk mendapat bonus berupa saldo tertentu misalnya</a:t>
            </a:r>
            <a:endParaRPr/>
          </a:p>
          <a:p>
            <a:pPr indent="-311150" lvl="0" marL="457200" rtl="0" algn="l">
              <a:spcBef>
                <a:spcPts val="0"/>
              </a:spcBef>
              <a:spcAft>
                <a:spcPts val="0"/>
              </a:spcAft>
              <a:buSzPts val="1300"/>
              <a:buChar char="●"/>
            </a:pPr>
            <a:r>
              <a:rPr lang="id"/>
              <a:t>Pada kasus ini, berarti kita harus membuat Unary Relationship dari Pembeli ke Pembeli lagi</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Unary Relationship</a:t>
            </a:r>
            <a:endParaRPr/>
          </a:p>
        </p:txBody>
      </p:sp>
      <p:pic>
        <p:nvPicPr>
          <p:cNvPr id="661" name="Google Shape;661;p109"/>
          <p:cNvPicPr preferRelativeResize="0"/>
          <p:nvPr/>
        </p:nvPicPr>
        <p:blipFill>
          <a:blip r:embed="rId3">
            <a:alphaModFix/>
          </a:blip>
          <a:stretch>
            <a:fillRect/>
          </a:stretch>
        </p:blipFill>
        <p:spPr>
          <a:xfrm>
            <a:off x="152400" y="2006250"/>
            <a:ext cx="3301425" cy="29848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Multi Entity Relationship</a:t>
            </a:r>
            <a:endParaRPr/>
          </a:p>
        </p:txBody>
      </p:sp>
      <p:sp>
        <p:nvSpPr>
          <p:cNvPr id="667" name="Google Shape;667;p1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Relasi multi entitas merupakan relasi yang terjadi terhadap lebih dari dua entitas</a:t>
            </a:r>
            <a:endParaRPr/>
          </a:p>
          <a:p>
            <a:pPr indent="-311150" lvl="0" marL="457200" rtl="0" algn="l">
              <a:spcBef>
                <a:spcPts val="0"/>
              </a:spcBef>
              <a:spcAft>
                <a:spcPts val="0"/>
              </a:spcAft>
              <a:buSzPts val="1300"/>
              <a:buChar char="●"/>
            </a:pPr>
            <a:r>
              <a:rPr lang="id"/>
              <a:t>Pada kasus sebelumnya contohnya Pembeli memiliki relasi membeli dengan Barang</a:t>
            </a:r>
            <a:endParaRPr/>
          </a:p>
          <a:p>
            <a:pPr indent="-311150" lvl="0" marL="457200" rtl="0" algn="l">
              <a:spcBef>
                <a:spcPts val="0"/>
              </a:spcBef>
              <a:spcAft>
                <a:spcPts val="0"/>
              </a:spcAft>
              <a:buSzPts val="1300"/>
              <a:buChar char="●"/>
            </a:pPr>
            <a:r>
              <a:rPr lang="id"/>
              <a:t>Misal kita akan tambahkan Bank dengan relasi Pembeli membeli Barang, menggunakan Bank</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Multi Entity Relationship</a:t>
            </a:r>
            <a:endParaRPr/>
          </a:p>
        </p:txBody>
      </p:sp>
      <p:pic>
        <p:nvPicPr>
          <p:cNvPr id="673" name="Google Shape;673;p111"/>
          <p:cNvPicPr preferRelativeResize="0"/>
          <p:nvPr/>
        </p:nvPicPr>
        <p:blipFill>
          <a:blip r:embed="rId3">
            <a:alphaModFix/>
          </a:blip>
          <a:stretch>
            <a:fillRect/>
          </a:stretch>
        </p:blipFill>
        <p:spPr>
          <a:xfrm>
            <a:off x="152400" y="2006250"/>
            <a:ext cx="3901845" cy="2984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1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Redundant Relationship</a:t>
            </a:r>
            <a:endParaRPr/>
          </a:p>
        </p:txBody>
      </p:sp>
      <p:sp>
        <p:nvSpPr>
          <p:cNvPr id="679" name="Google Shape;679;p11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Relasi antar entitas boleh lebih dari satu, jika ada dua entitas memiliki relasi lebih dari satu antar entitas tersebut, artinya itu adalah relasi ganda</a:t>
            </a:r>
            <a:endParaRPr/>
          </a:p>
          <a:p>
            <a:pPr indent="-311150" lvl="0" marL="457200" rtl="0" algn="l">
              <a:spcBef>
                <a:spcPts val="0"/>
              </a:spcBef>
              <a:spcAft>
                <a:spcPts val="0"/>
              </a:spcAft>
              <a:buSzPts val="1300"/>
              <a:buChar char="●"/>
            </a:pPr>
            <a:r>
              <a:rPr lang="id"/>
              <a:t>Banyak kasus seperti ini, contohnya pada kasus relasi Pembeli dan Barang, misal kita tambahkan relasi Pembeli menyukai Barang</a:t>
            </a:r>
            <a:endParaRPr/>
          </a:p>
          <a:p>
            <a:pPr indent="-311150" lvl="0" marL="457200" rtl="0" algn="l">
              <a:spcBef>
                <a:spcPts val="0"/>
              </a:spcBef>
              <a:spcAft>
                <a:spcPts val="0"/>
              </a:spcAft>
              <a:buSzPts val="1300"/>
              <a:buChar char="●"/>
            </a:pPr>
            <a:r>
              <a:rPr lang="id"/>
              <a:t>Artinya tidak hanya Membeli, tapi juga Menyukai</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Redundant Relationship</a:t>
            </a:r>
            <a:endParaRPr/>
          </a:p>
        </p:txBody>
      </p:sp>
      <p:pic>
        <p:nvPicPr>
          <p:cNvPr id="685" name="Google Shape;685;p113"/>
          <p:cNvPicPr preferRelativeResize="0"/>
          <p:nvPr/>
        </p:nvPicPr>
        <p:blipFill>
          <a:blip r:embed="rId3">
            <a:alphaModFix/>
          </a:blip>
          <a:stretch>
            <a:fillRect/>
          </a:stretch>
        </p:blipFill>
        <p:spPr>
          <a:xfrm>
            <a:off x="152400" y="2006250"/>
            <a:ext cx="3979801" cy="29848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Basis Data</a:t>
            </a:r>
            <a:endParaRPr/>
          </a:p>
        </p:txBody>
      </p:sp>
      <p:pic>
        <p:nvPicPr>
          <p:cNvPr id="212" name="Google Shape;212;p33"/>
          <p:cNvPicPr preferRelativeResize="0"/>
          <p:nvPr/>
        </p:nvPicPr>
        <p:blipFill>
          <a:blip r:embed="rId3">
            <a:alphaModFix/>
          </a:blip>
          <a:stretch>
            <a:fillRect/>
          </a:stretch>
        </p:blipFill>
        <p:spPr>
          <a:xfrm>
            <a:off x="1641525" y="2006250"/>
            <a:ext cx="5860951" cy="29848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11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Implementasi </a:t>
            </a:r>
            <a:r>
              <a:rPr lang="id"/>
              <a:t>Model Data Lainnya</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Implementasi Model Data Lainnya</a:t>
            </a:r>
            <a:endParaRPr/>
          </a:p>
        </p:txBody>
      </p:sp>
      <p:sp>
        <p:nvSpPr>
          <p:cNvPr id="696" name="Google Shape;696;p1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kita akan coba lihat bagaimana implementasi perubahan model data yang sudah kita lakukan di materi sebelumnya</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Weak Entity</a:t>
            </a:r>
            <a:endParaRPr/>
          </a:p>
        </p:txBody>
      </p:sp>
      <p:pic>
        <p:nvPicPr>
          <p:cNvPr id="702" name="Google Shape;702;p116"/>
          <p:cNvPicPr preferRelativeResize="0"/>
          <p:nvPr/>
        </p:nvPicPr>
        <p:blipFill>
          <a:blip r:embed="rId3">
            <a:alphaModFix/>
          </a:blip>
          <a:stretch>
            <a:fillRect/>
          </a:stretch>
        </p:blipFill>
        <p:spPr>
          <a:xfrm>
            <a:off x="152400" y="2006250"/>
            <a:ext cx="6155053" cy="298484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Sub Entity</a:t>
            </a:r>
            <a:endParaRPr/>
          </a:p>
        </p:txBody>
      </p:sp>
      <p:pic>
        <p:nvPicPr>
          <p:cNvPr id="708" name="Google Shape;708;p117"/>
          <p:cNvPicPr preferRelativeResize="0"/>
          <p:nvPr/>
        </p:nvPicPr>
        <p:blipFill>
          <a:blip r:embed="rId3">
            <a:alphaModFix/>
          </a:blip>
          <a:stretch>
            <a:fillRect/>
          </a:stretch>
        </p:blipFill>
        <p:spPr>
          <a:xfrm>
            <a:off x="152400" y="2006250"/>
            <a:ext cx="8783012" cy="2984852"/>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Unary Relationship</a:t>
            </a:r>
            <a:endParaRPr/>
          </a:p>
        </p:txBody>
      </p:sp>
      <p:pic>
        <p:nvPicPr>
          <p:cNvPr id="714" name="Google Shape;714;p118"/>
          <p:cNvPicPr preferRelativeResize="0"/>
          <p:nvPr/>
        </p:nvPicPr>
        <p:blipFill>
          <a:blip r:embed="rId3">
            <a:alphaModFix/>
          </a:blip>
          <a:stretch>
            <a:fillRect/>
          </a:stretch>
        </p:blipFill>
        <p:spPr>
          <a:xfrm>
            <a:off x="152400" y="2006250"/>
            <a:ext cx="5225813" cy="298485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Multi Entity Relationship</a:t>
            </a:r>
            <a:endParaRPr/>
          </a:p>
        </p:txBody>
      </p:sp>
      <p:pic>
        <p:nvPicPr>
          <p:cNvPr id="720" name="Google Shape;720;p119"/>
          <p:cNvPicPr preferRelativeResize="0"/>
          <p:nvPr/>
        </p:nvPicPr>
        <p:blipFill>
          <a:blip r:embed="rId3">
            <a:alphaModFix/>
          </a:blip>
          <a:stretch>
            <a:fillRect/>
          </a:stretch>
        </p:blipFill>
        <p:spPr>
          <a:xfrm>
            <a:off x="152400" y="2006250"/>
            <a:ext cx="5929049" cy="298484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Redundant Relationship</a:t>
            </a:r>
            <a:endParaRPr/>
          </a:p>
        </p:txBody>
      </p:sp>
      <p:pic>
        <p:nvPicPr>
          <p:cNvPr id="726" name="Google Shape;726;p120"/>
          <p:cNvPicPr preferRelativeResize="0"/>
          <p:nvPr/>
        </p:nvPicPr>
        <p:blipFill>
          <a:blip r:embed="rId3">
            <a:alphaModFix/>
          </a:blip>
          <a:stretch>
            <a:fillRect/>
          </a:stretch>
        </p:blipFill>
        <p:spPr>
          <a:xfrm>
            <a:off x="152400" y="2006250"/>
            <a:ext cx="5940551" cy="29848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2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Model Diagram Lainnya</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Model Diagram Lainnya</a:t>
            </a:r>
            <a:endParaRPr/>
          </a:p>
        </p:txBody>
      </p:sp>
      <p:sp>
        <p:nvSpPr>
          <p:cNvPr id="737" name="Google Shape;737;p1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model data kita tidak terlalu kompleks, akan sangat mudah membuat diagram seperti yang sebelumnya sudah kita buat</a:t>
            </a:r>
            <a:endParaRPr/>
          </a:p>
          <a:p>
            <a:pPr indent="-311150" lvl="0" marL="457200" rtl="0" algn="l">
              <a:spcBef>
                <a:spcPts val="0"/>
              </a:spcBef>
              <a:spcAft>
                <a:spcPts val="0"/>
              </a:spcAft>
              <a:buSzPts val="1300"/>
              <a:buChar char="●"/>
            </a:pPr>
            <a:r>
              <a:rPr lang="id"/>
              <a:t>Namun saat model data kita sudah banyak dan kompleks, maka akan sulit untuk membuat diagram seperti yang sudah kita pelajari</a:t>
            </a:r>
            <a:endParaRPr/>
          </a:p>
          <a:p>
            <a:pPr indent="-311150" lvl="0" marL="457200" rtl="0" algn="l">
              <a:spcBef>
                <a:spcPts val="0"/>
              </a:spcBef>
              <a:spcAft>
                <a:spcPts val="0"/>
              </a:spcAft>
              <a:buSzPts val="1300"/>
              <a:buChar char="●"/>
            </a:pPr>
            <a:r>
              <a:rPr lang="id"/>
              <a:t>Sebenarnya implementasi Entity Relationship Diagram tidak hanya terbatas yang sudah kita praktekan, ada juga cara penggambaran yang lain, namun intinya adalah gambarnya tetap mudah dimengerti</a:t>
            </a:r>
            <a:endParaRPr/>
          </a:p>
          <a:p>
            <a:pPr indent="-311150" lvl="0" marL="457200" rtl="0" algn="l">
              <a:spcBef>
                <a:spcPts val="0"/>
              </a:spcBef>
              <a:spcAft>
                <a:spcPts val="0"/>
              </a:spcAft>
              <a:buSzPts val="1300"/>
              <a:buChar char="●"/>
            </a:pPr>
            <a:r>
              <a:rPr lang="id"/>
              <a:t>Contoh lain ERD adalah dengan membuat Entity seperti tabel</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Entity dan Attribute</a:t>
            </a:r>
            <a:endParaRPr/>
          </a:p>
        </p:txBody>
      </p:sp>
      <p:pic>
        <p:nvPicPr>
          <p:cNvPr id="743" name="Google Shape;743;p123"/>
          <p:cNvPicPr preferRelativeResize="0"/>
          <p:nvPr/>
        </p:nvPicPr>
        <p:blipFill>
          <a:blip r:embed="rId3">
            <a:alphaModFix/>
          </a:blip>
          <a:stretch>
            <a:fillRect/>
          </a:stretch>
        </p:blipFill>
        <p:spPr>
          <a:xfrm>
            <a:off x="152400" y="2006250"/>
            <a:ext cx="2552700" cy="2133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